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4"/>
  </p:notesMasterIdLst>
  <p:sldIdLst>
    <p:sldId id="256" r:id="rId2"/>
    <p:sldId id="298" r:id="rId3"/>
    <p:sldId id="301" r:id="rId4"/>
    <p:sldId id="300" r:id="rId5"/>
    <p:sldId id="302" r:id="rId6"/>
    <p:sldId id="303" r:id="rId7"/>
    <p:sldId id="304" r:id="rId8"/>
    <p:sldId id="305" r:id="rId9"/>
    <p:sldId id="306" r:id="rId10"/>
    <p:sldId id="307" r:id="rId11"/>
    <p:sldId id="308" r:id="rId12"/>
    <p:sldId id="309" r:id="rId13"/>
    <p:sldId id="310" r:id="rId14"/>
    <p:sldId id="311" r:id="rId15"/>
    <p:sldId id="312" r:id="rId16"/>
    <p:sldId id="314" r:id="rId17"/>
    <p:sldId id="297" r:id="rId18"/>
    <p:sldId id="315" r:id="rId19"/>
    <p:sldId id="316" r:id="rId20"/>
    <p:sldId id="317" r:id="rId21"/>
    <p:sldId id="318" r:id="rId22"/>
    <p:sldId id="319" r:id="rId23"/>
    <p:sldId id="320" r:id="rId24"/>
    <p:sldId id="321" r:id="rId25"/>
    <p:sldId id="322" r:id="rId26"/>
    <p:sldId id="323" r:id="rId27"/>
    <p:sldId id="324" r:id="rId28"/>
    <p:sldId id="325" r:id="rId29"/>
    <p:sldId id="326" r:id="rId30"/>
    <p:sldId id="327" r:id="rId31"/>
    <p:sldId id="328" r:id="rId32"/>
    <p:sldId id="329" r:id="rId3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E5FE26-0AC2-4E07-BB36-8A23727EE174}" type="datetimeFigureOut">
              <a:rPr lang="it-IT" smtClean="0"/>
              <a:pPr/>
              <a:t>30/03/2020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79B290-D60C-4D22-9D91-A037F7A323D9}"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4" name="Titolo 13"/>
          <p:cNvSpPr>
            <a:spLocks noGrp="1"/>
          </p:cNvSpPr>
          <p:nvPr>
            <p:ph type="ctrTitle"/>
          </p:nvPr>
        </p:nvSpPr>
        <p:spPr>
          <a:xfrm>
            <a:off x="1432560" y="359898"/>
            <a:ext cx="7406640" cy="1472184"/>
          </a:xfrm>
        </p:spPr>
        <p:txBody>
          <a:bodyPr anchor="b"/>
          <a:lstStyle>
            <a:lvl1pPr algn="l">
              <a:defRPr/>
            </a:lvl1pPr>
            <a:extLst/>
          </a:lstStyle>
          <a:p>
            <a:r>
              <a:rPr kumimoji="0" lang="it-IT" smtClean="0"/>
              <a:t>Fare clic per modificare lo stile del titolo</a:t>
            </a:r>
            <a:endParaRPr kumimoji="0" lang="en-US"/>
          </a:p>
        </p:txBody>
      </p:sp>
      <p:sp>
        <p:nvSpPr>
          <p:cNvPr id="22" name="Sottotito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7" name="Segnaposto data 6"/>
          <p:cNvSpPr>
            <a:spLocks noGrp="1"/>
          </p:cNvSpPr>
          <p:nvPr>
            <p:ph type="dt" sz="half" idx="10"/>
          </p:nvPr>
        </p:nvSpPr>
        <p:spPr/>
        <p:txBody>
          <a:bodyPr/>
          <a:lstStyle>
            <a:extLst/>
          </a:lstStyle>
          <a:p>
            <a:fld id="{0EBCC0AF-5FEF-4B61-A991-FB21DE2ABE18}" type="datetime1">
              <a:rPr lang="it-IT" smtClean="0"/>
              <a:pPr/>
              <a:t>30/03/2020</a:t>
            </a:fld>
            <a:endParaRPr lang="it-IT"/>
          </a:p>
        </p:txBody>
      </p:sp>
      <p:sp>
        <p:nvSpPr>
          <p:cNvPr id="20" name="Segnaposto piè di pagina 19"/>
          <p:cNvSpPr>
            <a:spLocks noGrp="1"/>
          </p:cNvSpPr>
          <p:nvPr>
            <p:ph type="ftr" sz="quarter" idx="11"/>
          </p:nvPr>
        </p:nvSpPr>
        <p:spPr/>
        <p:txBody>
          <a:bodyPr/>
          <a:lstStyle>
            <a:extLst/>
          </a:lstStyle>
          <a:p>
            <a:endParaRPr lang="it-IT"/>
          </a:p>
        </p:txBody>
      </p:sp>
      <p:sp>
        <p:nvSpPr>
          <p:cNvPr id="10" name="Segnaposto numero diapositiva 9"/>
          <p:cNvSpPr>
            <a:spLocks noGrp="1"/>
          </p:cNvSpPr>
          <p:nvPr>
            <p:ph type="sldNum" sz="quarter" idx="12"/>
          </p:nvPr>
        </p:nvSpPr>
        <p:spPr/>
        <p:txBody>
          <a:bodyPr/>
          <a:lstStyle>
            <a:extLst/>
          </a:lstStyle>
          <a:p>
            <a:fld id="{004E9C6C-7183-48E3-B448-19E9C1DD1A8F}" type="slidenum">
              <a:rPr lang="it-IT" smtClean="0"/>
              <a:pPr/>
              <a:t>‹N›</a:t>
            </a:fld>
            <a:endParaRPr lang="it-IT"/>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A0ACA810-9DF3-4A4F-A723-C7D1FC9B55FB}" type="datetime1">
              <a:rPr lang="it-IT" smtClean="0"/>
              <a:pPr/>
              <a:t>30/03/2020</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274639"/>
            <a:ext cx="1828800" cy="5851525"/>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1143000" y="274640"/>
            <a:ext cx="5562600" cy="5851525"/>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7BBCFDB5-3E50-48DC-ACDD-8E379437281E}" type="datetime1">
              <a:rPr lang="it-IT" smtClean="0"/>
              <a:pPr/>
              <a:t>30/03/2020</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3F2C2E8A-59AD-48C8-8703-C3FC1670CB77}" type="datetime1">
              <a:rPr lang="it-IT" smtClean="0"/>
              <a:pPr/>
              <a:t>30/03/2020</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ttango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ED50485B-386E-49B1-B45F-A20546141D98}" type="datetime1">
              <a:rPr lang="it-IT" smtClean="0"/>
              <a:pPr/>
              <a:t>30/03/2020</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04E9C6C-7183-48E3-B448-19E9C1DD1A8F}" type="slidenum">
              <a:rPr lang="it-IT" smtClean="0"/>
              <a:pPr/>
              <a:t>‹N›</a:t>
            </a:fld>
            <a:endParaRPr lang="it-IT"/>
          </a:p>
        </p:txBody>
      </p:sp>
      <p:sp>
        <p:nvSpPr>
          <p:cNvPr id="10" name="Rettango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6C0E3AEB-9D5F-41C8-BC0F-845405DE4426}" type="datetime1">
              <a:rPr lang="it-IT" smtClean="0"/>
              <a:pPr/>
              <a:t>30/03/2020</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9AEA4A93-9C1B-41F8-8A86-6C3F3C709AA2}" type="datetime1">
              <a:rPr lang="it-IT" smtClean="0"/>
              <a:pPr/>
              <a:t>30/03/2020</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nchor="ct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7B9C5CAF-3FD6-4636-9BF6-BB8C33C2FF93}" type="datetime1">
              <a:rPr lang="it-IT" smtClean="0"/>
              <a:pPr/>
              <a:t>30/03/2020</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ttango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egnaposto data 1"/>
          <p:cNvSpPr>
            <a:spLocks noGrp="1"/>
          </p:cNvSpPr>
          <p:nvPr>
            <p:ph type="dt" sz="half" idx="10"/>
          </p:nvPr>
        </p:nvSpPr>
        <p:spPr/>
        <p:txBody>
          <a:bodyPr/>
          <a:lstStyle>
            <a:extLst/>
          </a:lstStyle>
          <a:p>
            <a:fld id="{0C7010EE-A7A9-475D-8E00-0F9EEBCD44FA}" type="datetime1">
              <a:rPr lang="it-IT" smtClean="0"/>
              <a:pPr/>
              <a:t>30/03/2020</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004E9C6C-7183-48E3-B448-19E9C1DD1A8F}" type="slidenum">
              <a:rPr lang="it-IT" smtClean="0"/>
              <a:pPr/>
              <a:t>‹N›</a:t>
            </a:fld>
            <a:endParaRPr lang="it-IT"/>
          </a:p>
        </p:txBody>
      </p:sp>
      <p:sp>
        <p:nvSpPr>
          <p:cNvPr id="6" name="Rettango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23B8513D-798F-4ED9-AFDF-6C8DE08BD4AE}" type="datetime1">
              <a:rPr lang="it-IT" smtClean="0"/>
              <a:pPr/>
              <a:t>30/03/2020</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extLst/>
          </a:lstStyle>
          <a:p>
            <a:fld id="{4ADE5277-A7B2-470B-8468-FB4445DDCF44}" type="datetime1">
              <a:rPr lang="it-IT" smtClean="0"/>
              <a:pPr/>
              <a:t>30/03/2020</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004E9C6C-7183-48E3-B448-19E9C1DD1A8F}" type="slidenum">
              <a:rPr lang="it-IT" smtClean="0"/>
              <a:pPr/>
              <a:t>‹N›</a:t>
            </a:fld>
            <a:endParaRPr lang="it-IT"/>
          </a:p>
        </p:txBody>
      </p:sp>
      <p:sp>
        <p:nvSpPr>
          <p:cNvPr id="8" name="Rettango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egnaposto immagin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it-IT" smtClean="0"/>
              <a:t>Fare clic sull'icona per inserire un'immagine</a:t>
            </a:r>
            <a:endParaRPr kumimoji="0" lang="en-US" dirty="0"/>
          </a:p>
        </p:txBody>
      </p:sp>
      <p:sp>
        <p:nvSpPr>
          <p:cNvPr id="9" name="Elaborazione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Elaborazione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Segnaposto tes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Segnaposto titolo 4"/>
          <p:cNvSpPr>
            <a:spLocks noGrp="1"/>
          </p:cNvSpPr>
          <p:nvPr>
            <p:ph type="title"/>
          </p:nvPr>
        </p:nvSpPr>
        <p:spPr>
          <a:xfrm>
            <a:off x="1435608" y="274638"/>
            <a:ext cx="7498080" cy="1143000"/>
          </a:xfrm>
          <a:prstGeom prst="rect">
            <a:avLst/>
          </a:prstGeom>
        </p:spPr>
        <p:txBody>
          <a:bodyPr anchor="ctr">
            <a:normAutofit/>
          </a:bodyPr>
          <a:lstStyle>
            <a:extLst/>
          </a:lstStyle>
          <a:p>
            <a:r>
              <a:rPr kumimoji="0" lang="it-IT" smtClean="0"/>
              <a:t>Fare clic per modificare lo stile del titolo</a:t>
            </a:r>
            <a:endParaRPr kumimoji="0" lang="en-US"/>
          </a:p>
        </p:txBody>
      </p:sp>
      <p:sp>
        <p:nvSpPr>
          <p:cNvPr id="9" name="Segnaposto testo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E1B9583-81D8-46C2-BDA8-D9BC177519FB}" type="datetime1">
              <a:rPr lang="it-IT" smtClean="0"/>
              <a:pPr/>
              <a:t>30/03/2020</a:t>
            </a:fld>
            <a:endParaRPr lang="it-IT"/>
          </a:p>
        </p:txBody>
      </p:sp>
      <p:sp>
        <p:nvSpPr>
          <p:cNvPr id="10" name="Segnaposto piè di pagin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t-IT"/>
          </a:p>
        </p:txBody>
      </p:sp>
      <p:sp>
        <p:nvSpPr>
          <p:cNvPr id="22" name="Segnaposto numero diapos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04E9C6C-7183-48E3-B448-19E9C1DD1A8F}" type="slidenum">
              <a:rPr lang="it-IT" smtClean="0"/>
              <a:pPr/>
              <a:t>‹N›</a:t>
            </a:fld>
            <a:endParaRPr lang="it-IT"/>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260648"/>
            <a:ext cx="7848872" cy="576064"/>
          </a:xfrm>
        </p:spPr>
        <p:txBody>
          <a:bodyPr>
            <a:noAutofit/>
          </a:bodyPr>
          <a:lstStyle/>
          <a:p>
            <a:pPr algn="ctr" fontAlgn="base"/>
            <a:r>
              <a:rPr lang="it-IT" sz="3600" b="1" dirty="0" smtClean="0">
                <a:solidFill>
                  <a:srgbClr val="FF0000"/>
                </a:solidFill>
              </a:rPr>
              <a:t>Crescere in una società senza padri</a:t>
            </a:r>
            <a:endParaRPr lang="it-IT" sz="3600" dirty="0">
              <a:solidFill>
                <a:srgbClr val="FF0000"/>
              </a:solidFill>
            </a:endParaRPr>
          </a:p>
        </p:txBody>
      </p:sp>
      <p:sp>
        <p:nvSpPr>
          <p:cNvPr id="5" name="CasellaDiTesto 4"/>
          <p:cNvSpPr txBox="1"/>
          <p:nvPr/>
        </p:nvSpPr>
        <p:spPr>
          <a:xfrm>
            <a:off x="1043608" y="6021288"/>
            <a:ext cx="7920880" cy="338554"/>
          </a:xfrm>
          <a:prstGeom prst="rect">
            <a:avLst/>
          </a:prstGeom>
          <a:noFill/>
        </p:spPr>
        <p:txBody>
          <a:bodyPr wrap="square" rtlCol="0">
            <a:spAutoFit/>
          </a:bodyPr>
          <a:lstStyle/>
          <a:p>
            <a:pPr algn="ctr"/>
            <a:r>
              <a:rPr lang="it-IT" sz="1600" b="1" dirty="0" smtClean="0"/>
              <a:t>Prof. Francesco Cannizzaro – Specialista in Pedagogia, Bioetica e Sessuologia</a:t>
            </a:r>
            <a:endParaRPr lang="it-IT" sz="1600" b="1" dirty="0"/>
          </a:p>
        </p:txBody>
      </p:sp>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a:t>
            </a:fld>
            <a:endParaRPr lang="it-IT" dirty="0"/>
          </a:p>
        </p:txBody>
      </p:sp>
      <p:sp>
        <p:nvSpPr>
          <p:cNvPr id="8" name="Sottotitolo 7"/>
          <p:cNvSpPr>
            <a:spLocks noGrp="1"/>
          </p:cNvSpPr>
          <p:nvPr>
            <p:ph type="subTitle" idx="1"/>
          </p:nvPr>
        </p:nvSpPr>
        <p:spPr>
          <a:xfrm>
            <a:off x="1331640" y="4509120"/>
            <a:ext cx="7406640" cy="1152128"/>
          </a:xfrm>
          <a:solidFill>
            <a:srgbClr val="FFFF00"/>
          </a:solidFill>
          <a:ln w="25400">
            <a:solidFill>
              <a:schemeClr val="accent1"/>
            </a:solidFill>
          </a:ln>
        </p:spPr>
        <p:txBody>
          <a:bodyPr>
            <a:noAutofit/>
          </a:bodyPr>
          <a:lstStyle/>
          <a:p>
            <a:pPr algn="ctr"/>
            <a:r>
              <a:rPr lang="it-IT" sz="2400" b="1" dirty="0" smtClean="0">
                <a:solidFill>
                  <a:srgbClr val="FF0000"/>
                </a:solidFill>
              </a:rPr>
              <a:t>Siamo vittime del primato dei bisogni individuali. Da qui nascono adolescenti problematici e genitori falliti.</a:t>
            </a:r>
            <a:endParaRPr lang="it-IT" sz="2400" b="1" dirty="0">
              <a:solidFill>
                <a:srgbClr val="FF0000"/>
              </a:solidFill>
            </a:endParaRPr>
          </a:p>
        </p:txBody>
      </p:sp>
      <p:pic>
        <p:nvPicPr>
          <p:cNvPr id="3" name="Picture 2" descr="C:\Users\Master\Desktop\Padri\pa21.jpg"/>
          <p:cNvPicPr>
            <a:picLocks noChangeAspect="1" noChangeArrowheads="1"/>
          </p:cNvPicPr>
          <p:nvPr/>
        </p:nvPicPr>
        <p:blipFill>
          <a:blip r:embed="rId2" cstate="print"/>
          <a:srcRect/>
          <a:stretch>
            <a:fillRect/>
          </a:stretch>
        </p:blipFill>
        <p:spPr bwMode="auto">
          <a:xfrm>
            <a:off x="2555776" y="1196752"/>
            <a:ext cx="4998127" cy="2808312"/>
          </a:xfrm>
          <a:prstGeom prst="rect">
            <a:avLst/>
          </a:prstGeom>
          <a:noFill/>
          <a:ln w="25400">
            <a:solidFill>
              <a:schemeClr val="accent1"/>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10</a:t>
            </a:fld>
            <a:endParaRPr lang="it-IT" dirty="0"/>
          </a:p>
        </p:txBody>
      </p:sp>
      <p:sp>
        <p:nvSpPr>
          <p:cNvPr id="8" name="Sottotitolo 7"/>
          <p:cNvSpPr>
            <a:spLocks noGrp="1"/>
          </p:cNvSpPr>
          <p:nvPr>
            <p:ph type="subTitle" idx="1"/>
          </p:nvPr>
        </p:nvSpPr>
        <p:spPr>
          <a:xfrm>
            <a:off x="1331640" y="1484784"/>
            <a:ext cx="7406640" cy="2016224"/>
          </a:xfrm>
          <a:solidFill>
            <a:srgbClr val="FFFF00"/>
          </a:solidFill>
          <a:ln w="25400">
            <a:solidFill>
              <a:schemeClr val="accent1"/>
            </a:solidFill>
          </a:ln>
        </p:spPr>
        <p:txBody>
          <a:bodyPr>
            <a:noAutofit/>
          </a:bodyPr>
          <a:lstStyle/>
          <a:p>
            <a:pPr algn="just"/>
            <a:r>
              <a:rPr lang="it-IT" sz="1800" b="1" dirty="0" smtClean="0">
                <a:solidFill>
                  <a:srgbClr val="FF0000"/>
                </a:solidFill>
              </a:rPr>
              <a:t>La debolezza è una condizione </a:t>
            </a:r>
            <a:r>
              <a:rPr lang="it-IT" sz="1800" dirty="0" smtClean="0"/>
              <a:t>in cui la forza è diminuita fino all’impotenza, mentre la fragilità innanzitutto non si lega all’età, semmai alle condizioni esistenziali dell’uomo, ai limiti di tutta la sua storia; e la morte è certamente il più drammatico. </a:t>
            </a:r>
          </a:p>
          <a:p>
            <a:pPr algn="just"/>
            <a:r>
              <a:rPr lang="it-IT" sz="1800" b="1" dirty="0" smtClean="0">
                <a:solidFill>
                  <a:srgbClr val="FF0000"/>
                </a:solidFill>
              </a:rPr>
              <a:t>Pare di capire che oggi</a:t>
            </a:r>
            <a:r>
              <a:rPr lang="it-IT" sz="1800" dirty="0" smtClean="0"/>
              <a:t>, in questa allarmante condizione non solo dei giovani ma anche dei loro padri, stia svanendo il concetto del limite, così caro agli antichi filosofi greci.</a:t>
            </a:r>
            <a:endParaRPr lang="it-IT" sz="1800" dirty="0"/>
          </a:p>
        </p:txBody>
      </p:sp>
      <p:sp>
        <p:nvSpPr>
          <p:cNvPr id="9" name="CasellaDiTesto 8"/>
          <p:cNvSpPr txBox="1"/>
          <p:nvPr/>
        </p:nvSpPr>
        <p:spPr>
          <a:xfrm>
            <a:off x="1907704" y="836712"/>
            <a:ext cx="6408712" cy="461665"/>
          </a:xfrm>
          <a:prstGeom prst="rect">
            <a:avLst/>
          </a:prstGeom>
          <a:noFill/>
        </p:spPr>
        <p:txBody>
          <a:bodyPr wrap="square" rtlCol="0">
            <a:spAutoFit/>
          </a:bodyPr>
          <a:lstStyle/>
          <a:p>
            <a:pPr algn="ctr"/>
            <a:r>
              <a:rPr lang="it-IT" sz="2400" b="1" dirty="0" smtClean="0">
                <a:solidFill>
                  <a:srgbClr val="0070C0"/>
                </a:solidFill>
              </a:rPr>
              <a:t>Differenza tra fragilità e debolezza</a:t>
            </a:r>
            <a:endParaRPr lang="it-IT" sz="2400" b="1" dirty="0">
              <a:solidFill>
                <a:srgbClr val="0070C0"/>
              </a:solidFill>
            </a:endParaRPr>
          </a:p>
        </p:txBody>
      </p:sp>
      <p:pic>
        <p:nvPicPr>
          <p:cNvPr id="9217" name="Picture 1" descr="C:\Users\Master\Desktop\Raccolta foto\foto PPT\Adolescenza\pa3.jpg"/>
          <p:cNvPicPr>
            <a:picLocks noChangeAspect="1" noChangeArrowheads="1"/>
          </p:cNvPicPr>
          <p:nvPr/>
        </p:nvPicPr>
        <p:blipFill>
          <a:blip r:embed="rId2" cstate="print"/>
          <a:srcRect/>
          <a:stretch>
            <a:fillRect/>
          </a:stretch>
        </p:blipFill>
        <p:spPr bwMode="auto">
          <a:xfrm>
            <a:off x="2843808" y="3645023"/>
            <a:ext cx="4320480" cy="2882571"/>
          </a:xfrm>
          <a:prstGeom prst="rect">
            <a:avLst/>
          </a:prstGeom>
          <a:noFill/>
          <a:ln w="25400">
            <a:solidFill>
              <a:schemeClr val="accent1"/>
            </a:solidFill>
          </a:ln>
        </p:spPr>
      </p:pic>
      <p:sp>
        <p:nvSpPr>
          <p:cNvPr id="10" name="Titolo 1"/>
          <p:cNvSpPr>
            <a:spLocks noGrp="1"/>
          </p:cNvSpPr>
          <p:nvPr>
            <p:ph type="ctrTitle"/>
          </p:nvPr>
        </p:nvSpPr>
        <p:spPr>
          <a:xfrm>
            <a:off x="1116013" y="260350"/>
            <a:ext cx="7848600" cy="576263"/>
          </a:xfrm>
        </p:spPr>
        <p:txBody>
          <a:bodyPr>
            <a:noAutofit/>
          </a:bodyPr>
          <a:lstStyle/>
          <a:p>
            <a:pPr algn="ctr" fontAlgn="base"/>
            <a:r>
              <a:rPr lang="it-IT" sz="3600" b="1" dirty="0" smtClean="0">
                <a:solidFill>
                  <a:srgbClr val="FF0000"/>
                </a:solidFill>
              </a:rPr>
              <a:t>Crescere in una società senza padri</a:t>
            </a:r>
            <a:endParaRPr lang="it-IT"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9217"/>
                                        </p:tgtEl>
                                        <p:attrNameLst>
                                          <p:attrName>style.visibility</p:attrName>
                                        </p:attrNameLst>
                                      </p:cBhvr>
                                      <p:to>
                                        <p:strVal val="visible"/>
                                      </p:to>
                                    </p:set>
                                    <p:animEffect transition="in" filter="fade">
                                      <p:cBhvr>
                                        <p:cTn id="13" dur="100"/>
                                        <p:tgtEl>
                                          <p:spTgt spid="9217"/>
                                        </p:tgtEl>
                                      </p:cBhvr>
                                    </p:animEffect>
                                    <p:anim calcmode="lin" valueType="num">
                                      <p:cBhvr>
                                        <p:cTn id="14" dur="400" fill="hold"/>
                                        <p:tgtEl>
                                          <p:spTgt spid="9217"/>
                                        </p:tgtEl>
                                        <p:attrNameLst>
                                          <p:attrName>ppt_x</p:attrName>
                                        </p:attrNameLst>
                                      </p:cBhvr>
                                      <p:tavLst>
                                        <p:tav tm="0">
                                          <p:val>
                                            <p:strVal val="#ppt_x"/>
                                          </p:val>
                                        </p:tav>
                                        <p:tav tm="100000">
                                          <p:val>
                                            <p:strVal val="#ppt_x"/>
                                          </p:val>
                                        </p:tav>
                                      </p:tavLst>
                                    </p:anim>
                                    <p:anim calcmode="lin" valueType="num">
                                      <p:cBhvr>
                                        <p:cTn id="15" dur="400" fill="hold"/>
                                        <p:tgtEl>
                                          <p:spTgt spid="9217"/>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921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921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 calcmode="lin" valueType="num">
                                      <p:cBhvr>
                                        <p:cTn id="22"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8">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8">
                                            <p:txEl>
                                              <p:pRg st="1" end="1"/>
                                            </p:txEl>
                                          </p:spTgt>
                                        </p:tgtEl>
                                        <p:attrNameLst>
                                          <p:attrName>style.visibility</p:attrName>
                                        </p:attrNameLst>
                                      </p:cBhvr>
                                      <p:to>
                                        <p:strVal val="visible"/>
                                      </p:to>
                                    </p:set>
                                    <p:anim calcmode="lin" valueType="num">
                                      <p:cBhvr>
                                        <p:cTn id="29"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11</a:t>
            </a:fld>
            <a:endParaRPr lang="it-IT" dirty="0"/>
          </a:p>
        </p:txBody>
      </p:sp>
      <p:sp>
        <p:nvSpPr>
          <p:cNvPr id="8" name="Sottotitolo 7"/>
          <p:cNvSpPr>
            <a:spLocks noGrp="1"/>
          </p:cNvSpPr>
          <p:nvPr>
            <p:ph type="subTitle" idx="1"/>
          </p:nvPr>
        </p:nvSpPr>
        <p:spPr>
          <a:xfrm>
            <a:off x="1331640" y="1484784"/>
            <a:ext cx="7406640" cy="1800200"/>
          </a:xfrm>
          <a:solidFill>
            <a:srgbClr val="FFFF00"/>
          </a:solidFill>
          <a:ln w="25400">
            <a:solidFill>
              <a:schemeClr val="accent1"/>
            </a:solidFill>
          </a:ln>
        </p:spPr>
        <p:txBody>
          <a:bodyPr>
            <a:noAutofit/>
          </a:bodyPr>
          <a:lstStyle/>
          <a:p>
            <a:pPr algn="just"/>
            <a:r>
              <a:rPr lang="it-IT" sz="1800" b="1" dirty="0" smtClean="0">
                <a:solidFill>
                  <a:srgbClr val="FF0000"/>
                </a:solidFill>
              </a:rPr>
              <a:t>La scuola </a:t>
            </a:r>
            <a:r>
              <a:rPr lang="it-IT" sz="1800" dirty="0" smtClean="0"/>
              <a:t>non ha mai perduto la propria dimensione di luogo del sapere e dell’esempio, ma nel contempo ha mantenuto fermo l’imperativo di chiudere i giovani dentro il conservatorismo, senza nemmeno accorgersi del fallimento culturale cui si stava avviando.</a:t>
            </a:r>
          </a:p>
          <a:p>
            <a:pPr algn="just"/>
            <a:r>
              <a:rPr lang="it-IT" sz="1800" b="1" dirty="0" smtClean="0">
                <a:solidFill>
                  <a:srgbClr val="FF0000"/>
                </a:solidFill>
              </a:rPr>
              <a:t>L’effetto</a:t>
            </a:r>
            <a:r>
              <a:rPr lang="it-IT" sz="1800" dirty="0" smtClean="0"/>
              <a:t> è quello di demotivare i giovani e di rendere sempre più scarsa la partecipazione della famiglia. </a:t>
            </a:r>
            <a:endParaRPr lang="it-IT" sz="1800" dirty="0"/>
          </a:p>
        </p:txBody>
      </p:sp>
      <p:sp>
        <p:nvSpPr>
          <p:cNvPr id="9" name="CasellaDiTesto 8"/>
          <p:cNvSpPr txBox="1"/>
          <p:nvPr/>
        </p:nvSpPr>
        <p:spPr>
          <a:xfrm>
            <a:off x="1907704" y="836712"/>
            <a:ext cx="6408712" cy="461665"/>
          </a:xfrm>
          <a:prstGeom prst="rect">
            <a:avLst/>
          </a:prstGeom>
          <a:noFill/>
        </p:spPr>
        <p:txBody>
          <a:bodyPr wrap="square" rtlCol="0">
            <a:spAutoFit/>
          </a:bodyPr>
          <a:lstStyle/>
          <a:p>
            <a:pPr algn="ctr"/>
            <a:r>
              <a:rPr lang="it-IT" sz="2400" b="1" dirty="0" smtClean="0">
                <a:solidFill>
                  <a:srgbClr val="0070C0"/>
                </a:solidFill>
              </a:rPr>
              <a:t>Giovani e scuola di conservazione</a:t>
            </a:r>
            <a:endParaRPr lang="it-IT" sz="2400" b="1" dirty="0">
              <a:solidFill>
                <a:srgbClr val="0070C0"/>
              </a:solidFill>
            </a:endParaRPr>
          </a:p>
        </p:txBody>
      </p:sp>
      <p:pic>
        <p:nvPicPr>
          <p:cNvPr id="8193" name="Picture 1" descr="C:\Users\Master\Desktop\Raccolta foto\foto PPT\Adolescenza\pa1.jpg"/>
          <p:cNvPicPr>
            <a:picLocks noChangeAspect="1" noChangeArrowheads="1"/>
          </p:cNvPicPr>
          <p:nvPr/>
        </p:nvPicPr>
        <p:blipFill>
          <a:blip r:embed="rId2" cstate="print"/>
          <a:srcRect/>
          <a:stretch>
            <a:fillRect/>
          </a:stretch>
        </p:blipFill>
        <p:spPr bwMode="auto">
          <a:xfrm>
            <a:off x="2699792" y="3356992"/>
            <a:ext cx="4824536" cy="3135949"/>
          </a:xfrm>
          <a:prstGeom prst="rect">
            <a:avLst/>
          </a:prstGeom>
          <a:noFill/>
          <a:ln w="25400">
            <a:solidFill>
              <a:schemeClr val="accent1"/>
            </a:solidFill>
          </a:ln>
        </p:spPr>
      </p:pic>
      <p:sp>
        <p:nvSpPr>
          <p:cNvPr id="10" name="Titolo 1"/>
          <p:cNvSpPr>
            <a:spLocks noGrp="1"/>
          </p:cNvSpPr>
          <p:nvPr>
            <p:ph type="ctrTitle"/>
          </p:nvPr>
        </p:nvSpPr>
        <p:spPr>
          <a:xfrm>
            <a:off x="1116013" y="260350"/>
            <a:ext cx="7848600" cy="576263"/>
          </a:xfrm>
        </p:spPr>
        <p:txBody>
          <a:bodyPr>
            <a:noAutofit/>
          </a:bodyPr>
          <a:lstStyle/>
          <a:p>
            <a:pPr algn="ctr" fontAlgn="base"/>
            <a:r>
              <a:rPr lang="it-IT" sz="3600" b="1" dirty="0" smtClean="0">
                <a:solidFill>
                  <a:srgbClr val="FF0000"/>
                </a:solidFill>
              </a:rPr>
              <a:t>Crescere in una società senza padri</a:t>
            </a:r>
            <a:endParaRPr lang="it-IT"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8193"/>
                                        </p:tgtEl>
                                        <p:attrNameLst>
                                          <p:attrName>style.visibility</p:attrName>
                                        </p:attrNameLst>
                                      </p:cBhvr>
                                      <p:to>
                                        <p:strVal val="visible"/>
                                      </p:to>
                                    </p:set>
                                    <p:animEffect transition="in" filter="fade">
                                      <p:cBhvr>
                                        <p:cTn id="13" dur="100"/>
                                        <p:tgtEl>
                                          <p:spTgt spid="8193"/>
                                        </p:tgtEl>
                                      </p:cBhvr>
                                    </p:animEffect>
                                    <p:anim calcmode="lin" valueType="num">
                                      <p:cBhvr>
                                        <p:cTn id="14" dur="400" fill="hold"/>
                                        <p:tgtEl>
                                          <p:spTgt spid="8193"/>
                                        </p:tgtEl>
                                        <p:attrNameLst>
                                          <p:attrName>ppt_x</p:attrName>
                                        </p:attrNameLst>
                                      </p:cBhvr>
                                      <p:tavLst>
                                        <p:tav tm="0">
                                          <p:val>
                                            <p:strVal val="#ppt_x"/>
                                          </p:val>
                                        </p:tav>
                                        <p:tav tm="100000">
                                          <p:val>
                                            <p:strVal val="#ppt_x"/>
                                          </p:val>
                                        </p:tav>
                                      </p:tavLst>
                                    </p:anim>
                                    <p:anim calcmode="lin" valueType="num">
                                      <p:cBhvr>
                                        <p:cTn id="15" dur="400" fill="hold"/>
                                        <p:tgtEl>
                                          <p:spTgt spid="8193"/>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8193"/>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8193"/>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8">
                                            <p:bg/>
                                          </p:spTgt>
                                        </p:tgtEl>
                                        <p:attrNameLst>
                                          <p:attrName>style.visibility</p:attrName>
                                        </p:attrNameLst>
                                      </p:cBhvr>
                                      <p:to>
                                        <p:strVal val="visible"/>
                                      </p:to>
                                    </p:set>
                                    <p:anim calcmode="lin" valueType="num">
                                      <p:cBhvr>
                                        <p:cTn id="22" dur="500" fill="hold"/>
                                        <p:tgtEl>
                                          <p:spTgt spid="8">
                                            <p:bg/>
                                          </p:spTgt>
                                        </p:tgtEl>
                                        <p:attrNameLst>
                                          <p:attrName>ppt_w</p:attrName>
                                        </p:attrNameLst>
                                      </p:cBhvr>
                                      <p:tavLst>
                                        <p:tav tm="0">
                                          <p:val>
                                            <p:fltVal val="0"/>
                                          </p:val>
                                        </p:tav>
                                        <p:tav tm="100000">
                                          <p:val>
                                            <p:strVal val="#ppt_w"/>
                                          </p:val>
                                        </p:tav>
                                      </p:tavLst>
                                    </p:anim>
                                    <p:anim calcmode="lin" valueType="num">
                                      <p:cBhvr>
                                        <p:cTn id="23" dur="500" fill="hold"/>
                                        <p:tgtEl>
                                          <p:spTgt spid="8">
                                            <p:bg/>
                                          </p:spTgt>
                                        </p:tgtEl>
                                        <p:attrNameLst>
                                          <p:attrName>ppt_h</p:attrName>
                                        </p:attrNameLst>
                                      </p:cBhvr>
                                      <p:tavLst>
                                        <p:tav tm="0">
                                          <p:val>
                                            <p:fltVal val="0"/>
                                          </p:val>
                                        </p:tav>
                                        <p:tav tm="100000">
                                          <p:val>
                                            <p:strVal val="#ppt_h"/>
                                          </p:val>
                                        </p:tav>
                                      </p:tavLst>
                                    </p:anim>
                                    <p:animEffect transition="in" filter="fade">
                                      <p:cBhvr>
                                        <p:cTn id="24" dur="500"/>
                                        <p:tgtEl>
                                          <p:spTgt spid="8">
                                            <p:bg/>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8">
                                            <p:txEl>
                                              <p:pRg st="0" end="0"/>
                                            </p:txEl>
                                          </p:spTgt>
                                        </p:tgtEl>
                                        <p:attrNameLst>
                                          <p:attrName>style.visibility</p:attrName>
                                        </p:attrNameLst>
                                      </p:cBhvr>
                                      <p:to>
                                        <p:strVal val="visible"/>
                                      </p:to>
                                    </p:set>
                                    <p:anim calcmode="lin" valueType="num">
                                      <p:cBhvr>
                                        <p:cTn id="29"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31" dur="500"/>
                                        <p:tgtEl>
                                          <p:spTgt spid="8">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8">
                                            <p:txEl>
                                              <p:pRg st="1" end="1"/>
                                            </p:txEl>
                                          </p:spTgt>
                                        </p:tgtEl>
                                        <p:attrNameLst>
                                          <p:attrName>style.visibility</p:attrName>
                                        </p:attrNameLst>
                                      </p:cBhvr>
                                      <p:to>
                                        <p:strVal val="visible"/>
                                      </p:to>
                                    </p:set>
                                    <p:anim calcmode="lin" valueType="num">
                                      <p:cBhvr>
                                        <p:cTn id="36"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37"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38"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12</a:t>
            </a:fld>
            <a:endParaRPr lang="it-IT" dirty="0"/>
          </a:p>
        </p:txBody>
      </p:sp>
      <p:sp>
        <p:nvSpPr>
          <p:cNvPr id="8" name="Sottotitolo 7"/>
          <p:cNvSpPr>
            <a:spLocks noGrp="1"/>
          </p:cNvSpPr>
          <p:nvPr>
            <p:ph type="subTitle" idx="1"/>
          </p:nvPr>
        </p:nvSpPr>
        <p:spPr>
          <a:xfrm>
            <a:off x="1331640" y="1484784"/>
            <a:ext cx="7406640" cy="2016224"/>
          </a:xfrm>
          <a:solidFill>
            <a:srgbClr val="FFFF00"/>
          </a:solidFill>
          <a:ln w="25400">
            <a:solidFill>
              <a:schemeClr val="accent1"/>
            </a:solidFill>
          </a:ln>
        </p:spPr>
        <p:txBody>
          <a:bodyPr>
            <a:noAutofit/>
          </a:bodyPr>
          <a:lstStyle/>
          <a:p>
            <a:pPr algn="just"/>
            <a:r>
              <a:rPr lang="it-IT" sz="1800" b="1" dirty="0" smtClean="0">
                <a:solidFill>
                  <a:srgbClr val="FF0000"/>
                </a:solidFill>
              </a:rPr>
              <a:t>Un padre violento </a:t>
            </a:r>
            <a:r>
              <a:rPr lang="it-IT" sz="1800" dirty="0" smtClean="0"/>
              <a:t>contribuisce a formare un figlio violento; un insegnante può usare una violenza dalle belle maniere, manipolando con i voti, veri e propri schiaffi e talora strumenti di tortura. </a:t>
            </a:r>
          </a:p>
          <a:p>
            <a:pPr algn="just"/>
            <a:r>
              <a:rPr lang="it-IT" sz="1800" b="1" dirty="0" smtClean="0">
                <a:solidFill>
                  <a:srgbClr val="FF0000"/>
                </a:solidFill>
              </a:rPr>
              <a:t>Viviamo in una società </a:t>
            </a:r>
            <a:r>
              <a:rPr lang="it-IT" sz="1800" dirty="0" smtClean="0"/>
              <a:t>che da un lato tende a fare del giovane “</a:t>
            </a:r>
            <a:r>
              <a:rPr lang="it-IT" sz="1800" b="1" dirty="0" smtClean="0"/>
              <a:t>integrato</a:t>
            </a:r>
            <a:r>
              <a:rPr lang="it-IT" sz="1800" dirty="0" smtClean="0"/>
              <a:t>”, un “</a:t>
            </a:r>
            <a:r>
              <a:rPr lang="it-IT" sz="1800" b="1" dirty="0" smtClean="0"/>
              <a:t>dipendente</a:t>
            </a:r>
            <a:r>
              <a:rPr lang="it-IT" sz="1800" dirty="0" smtClean="0"/>
              <a:t>” dal padre e dalle leggi sociali, e dall’altro rifiuta la passività e le dipendenze da sostanze oppure da particolari stili di vita. </a:t>
            </a:r>
            <a:endParaRPr lang="it-IT" sz="1800" dirty="0"/>
          </a:p>
        </p:txBody>
      </p:sp>
      <p:sp>
        <p:nvSpPr>
          <p:cNvPr id="9" name="CasellaDiTesto 8"/>
          <p:cNvSpPr txBox="1"/>
          <p:nvPr/>
        </p:nvSpPr>
        <p:spPr>
          <a:xfrm>
            <a:off x="1331640" y="836712"/>
            <a:ext cx="7416824" cy="461665"/>
          </a:xfrm>
          <a:prstGeom prst="rect">
            <a:avLst/>
          </a:prstGeom>
          <a:noFill/>
        </p:spPr>
        <p:txBody>
          <a:bodyPr wrap="square" rtlCol="0">
            <a:spAutoFit/>
          </a:bodyPr>
          <a:lstStyle/>
          <a:p>
            <a:pPr algn="ctr"/>
            <a:r>
              <a:rPr lang="it-IT" sz="2400" b="1" dirty="0" smtClean="0">
                <a:solidFill>
                  <a:srgbClr val="0070C0"/>
                </a:solidFill>
              </a:rPr>
              <a:t>Rapporto stretto tra scuola, famiglia e società</a:t>
            </a:r>
            <a:endParaRPr lang="it-IT" sz="2400" b="1" dirty="0">
              <a:solidFill>
                <a:srgbClr val="0070C0"/>
              </a:solidFill>
            </a:endParaRPr>
          </a:p>
        </p:txBody>
      </p:sp>
      <p:pic>
        <p:nvPicPr>
          <p:cNvPr id="7169" name="Picture 1" descr="C:\Users\Master\Desktop\Raccolta foto\foto PPT\adolescenti\ad32.jpg"/>
          <p:cNvPicPr>
            <a:picLocks noChangeAspect="1" noChangeArrowheads="1"/>
          </p:cNvPicPr>
          <p:nvPr/>
        </p:nvPicPr>
        <p:blipFill>
          <a:blip r:embed="rId2" cstate="print"/>
          <a:srcRect/>
          <a:stretch>
            <a:fillRect/>
          </a:stretch>
        </p:blipFill>
        <p:spPr bwMode="auto">
          <a:xfrm>
            <a:off x="2843808" y="3645024"/>
            <a:ext cx="4104456" cy="2853283"/>
          </a:xfrm>
          <a:prstGeom prst="rect">
            <a:avLst/>
          </a:prstGeom>
          <a:noFill/>
          <a:ln w="25400">
            <a:solidFill>
              <a:schemeClr val="accent1"/>
            </a:solidFill>
          </a:ln>
        </p:spPr>
      </p:pic>
      <p:sp>
        <p:nvSpPr>
          <p:cNvPr id="10" name="Titolo 1"/>
          <p:cNvSpPr>
            <a:spLocks noGrp="1"/>
          </p:cNvSpPr>
          <p:nvPr>
            <p:ph type="ctrTitle"/>
          </p:nvPr>
        </p:nvSpPr>
        <p:spPr>
          <a:xfrm>
            <a:off x="1116013" y="260350"/>
            <a:ext cx="7848600" cy="576263"/>
          </a:xfrm>
        </p:spPr>
        <p:txBody>
          <a:bodyPr>
            <a:noAutofit/>
          </a:bodyPr>
          <a:lstStyle/>
          <a:p>
            <a:pPr algn="ctr" fontAlgn="base"/>
            <a:r>
              <a:rPr lang="it-IT" sz="3600" b="1" dirty="0" smtClean="0">
                <a:solidFill>
                  <a:srgbClr val="FF0000"/>
                </a:solidFill>
              </a:rPr>
              <a:t>Crescere in una società senza padri</a:t>
            </a:r>
            <a:endParaRPr lang="it-IT"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7169"/>
                                        </p:tgtEl>
                                        <p:attrNameLst>
                                          <p:attrName>style.visibility</p:attrName>
                                        </p:attrNameLst>
                                      </p:cBhvr>
                                      <p:to>
                                        <p:strVal val="visible"/>
                                      </p:to>
                                    </p:set>
                                    <p:animEffect transition="in" filter="fade">
                                      <p:cBhvr>
                                        <p:cTn id="13" dur="100"/>
                                        <p:tgtEl>
                                          <p:spTgt spid="7169"/>
                                        </p:tgtEl>
                                      </p:cBhvr>
                                    </p:animEffect>
                                    <p:anim calcmode="lin" valueType="num">
                                      <p:cBhvr>
                                        <p:cTn id="14" dur="400" fill="hold"/>
                                        <p:tgtEl>
                                          <p:spTgt spid="7169"/>
                                        </p:tgtEl>
                                        <p:attrNameLst>
                                          <p:attrName>ppt_x</p:attrName>
                                        </p:attrNameLst>
                                      </p:cBhvr>
                                      <p:tavLst>
                                        <p:tav tm="0">
                                          <p:val>
                                            <p:strVal val="#ppt_x"/>
                                          </p:val>
                                        </p:tav>
                                        <p:tav tm="100000">
                                          <p:val>
                                            <p:strVal val="#ppt_x"/>
                                          </p:val>
                                        </p:tav>
                                      </p:tavLst>
                                    </p:anim>
                                    <p:anim calcmode="lin" valueType="num">
                                      <p:cBhvr>
                                        <p:cTn id="15" dur="400" fill="hold"/>
                                        <p:tgtEl>
                                          <p:spTgt spid="7169"/>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7169"/>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7169"/>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 calcmode="lin" valueType="num">
                                      <p:cBhvr>
                                        <p:cTn id="22"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8">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8">
                                            <p:txEl>
                                              <p:pRg st="1" end="1"/>
                                            </p:txEl>
                                          </p:spTgt>
                                        </p:tgtEl>
                                        <p:attrNameLst>
                                          <p:attrName>style.visibility</p:attrName>
                                        </p:attrNameLst>
                                      </p:cBhvr>
                                      <p:to>
                                        <p:strVal val="visible"/>
                                      </p:to>
                                    </p:set>
                                    <p:anim calcmode="lin" valueType="num">
                                      <p:cBhvr>
                                        <p:cTn id="29"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13</a:t>
            </a:fld>
            <a:endParaRPr lang="it-IT" dirty="0"/>
          </a:p>
        </p:txBody>
      </p:sp>
      <p:sp>
        <p:nvSpPr>
          <p:cNvPr id="8" name="Sottotitolo 7"/>
          <p:cNvSpPr>
            <a:spLocks noGrp="1"/>
          </p:cNvSpPr>
          <p:nvPr>
            <p:ph type="subTitle" idx="1"/>
          </p:nvPr>
        </p:nvSpPr>
        <p:spPr>
          <a:xfrm>
            <a:off x="1331640" y="1484784"/>
            <a:ext cx="7406640" cy="2448272"/>
          </a:xfrm>
          <a:solidFill>
            <a:srgbClr val="FFFF00"/>
          </a:solidFill>
          <a:ln w="25400">
            <a:solidFill>
              <a:schemeClr val="accent1"/>
            </a:solidFill>
          </a:ln>
        </p:spPr>
        <p:txBody>
          <a:bodyPr>
            <a:noAutofit/>
          </a:bodyPr>
          <a:lstStyle/>
          <a:p>
            <a:pPr algn="just"/>
            <a:r>
              <a:rPr lang="it-IT" sz="1800" b="1" dirty="0" smtClean="0">
                <a:solidFill>
                  <a:srgbClr val="FF0000"/>
                </a:solidFill>
              </a:rPr>
              <a:t>Tra i genitori è in crescita </a:t>
            </a:r>
            <a:r>
              <a:rPr lang="it-IT" sz="1800" dirty="0" smtClean="0"/>
              <a:t>la tendenza all’abbandono formativo. All’educare si sostituisce il progetto di una non educazione, ritenuto il criterio meno lesivo per i figli e meno angoscioso per gli adulti. </a:t>
            </a:r>
          </a:p>
          <a:p>
            <a:pPr algn="just"/>
            <a:r>
              <a:rPr lang="it-IT" sz="1800" b="1" dirty="0" smtClean="0">
                <a:solidFill>
                  <a:srgbClr val="FF0000"/>
                </a:solidFill>
              </a:rPr>
              <a:t>Viviamo</a:t>
            </a:r>
            <a:r>
              <a:rPr lang="it-IT" sz="1800" dirty="0" smtClean="0"/>
              <a:t> in una forma di minimalismo che non esige nulla, come buttare un seme senza preoccuparsi se cada su un terreno fertile e se venga poi coltivato per ottenere frutti. </a:t>
            </a:r>
          </a:p>
          <a:p>
            <a:pPr algn="just"/>
            <a:r>
              <a:rPr lang="it-IT" sz="1800" b="1" dirty="0" smtClean="0">
                <a:solidFill>
                  <a:srgbClr val="FF0000"/>
                </a:solidFill>
              </a:rPr>
              <a:t>Non è dunque </a:t>
            </a:r>
            <a:r>
              <a:rPr lang="it-IT" sz="1800" dirty="0" smtClean="0"/>
              <a:t>un errore, o un allarmismo, parlare di «</a:t>
            </a:r>
            <a:r>
              <a:rPr lang="it-IT" sz="1800" b="1" dirty="0" smtClean="0"/>
              <a:t>astensione educativa</a:t>
            </a:r>
            <a:r>
              <a:rPr lang="it-IT" sz="1800" dirty="0" smtClean="0"/>
              <a:t>». Ne consegue la formazione di una «</a:t>
            </a:r>
            <a:r>
              <a:rPr lang="it-IT" sz="1800" b="1" dirty="0" smtClean="0"/>
              <a:t>società senza famiglia</a:t>
            </a:r>
            <a:r>
              <a:rPr lang="it-IT" sz="1800" dirty="0" smtClean="0"/>
              <a:t>». </a:t>
            </a:r>
            <a:endParaRPr lang="it-IT" sz="1800" dirty="0"/>
          </a:p>
        </p:txBody>
      </p:sp>
      <p:sp>
        <p:nvSpPr>
          <p:cNvPr id="9" name="CasellaDiTesto 8"/>
          <p:cNvSpPr txBox="1"/>
          <p:nvPr/>
        </p:nvSpPr>
        <p:spPr>
          <a:xfrm>
            <a:off x="1043608" y="836712"/>
            <a:ext cx="8100392" cy="461665"/>
          </a:xfrm>
          <a:prstGeom prst="rect">
            <a:avLst/>
          </a:prstGeom>
          <a:noFill/>
        </p:spPr>
        <p:txBody>
          <a:bodyPr wrap="square" rtlCol="0">
            <a:spAutoFit/>
          </a:bodyPr>
          <a:lstStyle/>
          <a:p>
            <a:pPr algn="ctr"/>
            <a:r>
              <a:rPr lang="it-IT" sz="2400" b="1" dirty="0" smtClean="0">
                <a:solidFill>
                  <a:srgbClr val="0070C0"/>
                </a:solidFill>
              </a:rPr>
              <a:t>L’astensione educativa di una società senza famiglia</a:t>
            </a:r>
            <a:endParaRPr lang="it-IT" sz="2400" b="1" dirty="0">
              <a:solidFill>
                <a:srgbClr val="0070C0"/>
              </a:solidFill>
            </a:endParaRPr>
          </a:p>
        </p:txBody>
      </p:sp>
      <p:pic>
        <p:nvPicPr>
          <p:cNvPr id="6145" name="Picture 1" descr="C:\Users\Master\Desktop\Raccolta foto\foto PPT\Adolescenza\b11.jpg"/>
          <p:cNvPicPr>
            <a:picLocks noChangeAspect="1" noChangeArrowheads="1"/>
          </p:cNvPicPr>
          <p:nvPr/>
        </p:nvPicPr>
        <p:blipFill>
          <a:blip r:embed="rId2" cstate="print"/>
          <a:srcRect/>
          <a:stretch>
            <a:fillRect/>
          </a:stretch>
        </p:blipFill>
        <p:spPr bwMode="auto">
          <a:xfrm>
            <a:off x="2987824" y="4005064"/>
            <a:ext cx="3816424" cy="2539657"/>
          </a:xfrm>
          <a:prstGeom prst="rect">
            <a:avLst/>
          </a:prstGeom>
          <a:noFill/>
          <a:ln w="25400">
            <a:solidFill>
              <a:schemeClr val="accent1"/>
            </a:solidFill>
          </a:ln>
        </p:spPr>
      </p:pic>
      <p:sp>
        <p:nvSpPr>
          <p:cNvPr id="10" name="Titolo 1"/>
          <p:cNvSpPr>
            <a:spLocks noGrp="1"/>
          </p:cNvSpPr>
          <p:nvPr>
            <p:ph type="ctrTitle"/>
          </p:nvPr>
        </p:nvSpPr>
        <p:spPr>
          <a:xfrm>
            <a:off x="1116013" y="260350"/>
            <a:ext cx="7848600" cy="576263"/>
          </a:xfrm>
        </p:spPr>
        <p:txBody>
          <a:bodyPr>
            <a:noAutofit/>
          </a:bodyPr>
          <a:lstStyle/>
          <a:p>
            <a:pPr algn="ctr" fontAlgn="base"/>
            <a:r>
              <a:rPr lang="it-IT" sz="3600" b="1" dirty="0" smtClean="0">
                <a:solidFill>
                  <a:srgbClr val="FF0000"/>
                </a:solidFill>
              </a:rPr>
              <a:t>Crescere in una società senza padri</a:t>
            </a:r>
            <a:endParaRPr lang="it-IT"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6145"/>
                                        </p:tgtEl>
                                        <p:attrNameLst>
                                          <p:attrName>style.visibility</p:attrName>
                                        </p:attrNameLst>
                                      </p:cBhvr>
                                      <p:to>
                                        <p:strVal val="visible"/>
                                      </p:to>
                                    </p:set>
                                    <p:animEffect transition="in" filter="fade">
                                      <p:cBhvr>
                                        <p:cTn id="13" dur="100"/>
                                        <p:tgtEl>
                                          <p:spTgt spid="6145"/>
                                        </p:tgtEl>
                                      </p:cBhvr>
                                    </p:animEffect>
                                    <p:anim calcmode="lin" valueType="num">
                                      <p:cBhvr>
                                        <p:cTn id="14" dur="400" fill="hold"/>
                                        <p:tgtEl>
                                          <p:spTgt spid="6145"/>
                                        </p:tgtEl>
                                        <p:attrNameLst>
                                          <p:attrName>ppt_x</p:attrName>
                                        </p:attrNameLst>
                                      </p:cBhvr>
                                      <p:tavLst>
                                        <p:tav tm="0">
                                          <p:val>
                                            <p:strVal val="#ppt_x"/>
                                          </p:val>
                                        </p:tav>
                                        <p:tav tm="100000">
                                          <p:val>
                                            <p:strVal val="#ppt_x"/>
                                          </p:val>
                                        </p:tav>
                                      </p:tavLst>
                                    </p:anim>
                                    <p:anim calcmode="lin" valueType="num">
                                      <p:cBhvr>
                                        <p:cTn id="15" dur="400" fill="hold"/>
                                        <p:tgtEl>
                                          <p:spTgt spid="6145"/>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614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614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 calcmode="lin" valueType="num">
                                      <p:cBhvr>
                                        <p:cTn id="22"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8">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8">
                                            <p:txEl>
                                              <p:pRg st="1" end="1"/>
                                            </p:txEl>
                                          </p:spTgt>
                                        </p:tgtEl>
                                        <p:attrNameLst>
                                          <p:attrName>style.visibility</p:attrName>
                                        </p:attrNameLst>
                                      </p:cBhvr>
                                      <p:to>
                                        <p:strVal val="visible"/>
                                      </p:to>
                                    </p:set>
                                    <p:anim calcmode="lin" valueType="num">
                                      <p:cBhvr>
                                        <p:cTn id="29"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8">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nodeType="clickEffect">
                                  <p:stCondLst>
                                    <p:cond delay="0"/>
                                  </p:stCondLst>
                                  <p:childTnLst>
                                    <p:set>
                                      <p:cBhvr>
                                        <p:cTn id="35" dur="1" fill="hold">
                                          <p:stCondLst>
                                            <p:cond delay="0"/>
                                          </p:stCondLst>
                                        </p:cTn>
                                        <p:tgtEl>
                                          <p:spTgt spid="8">
                                            <p:txEl>
                                              <p:pRg st="2" end="2"/>
                                            </p:txEl>
                                          </p:spTgt>
                                        </p:tgtEl>
                                        <p:attrNameLst>
                                          <p:attrName>style.visibility</p:attrName>
                                        </p:attrNameLst>
                                      </p:cBhvr>
                                      <p:to>
                                        <p:strVal val="visible"/>
                                      </p:to>
                                    </p:set>
                                    <p:anim calcmode="lin" valueType="num">
                                      <p:cBhvr>
                                        <p:cTn id="36"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37"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38"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14</a:t>
            </a:fld>
            <a:endParaRPr lang="it-IT" dirty="0"/>
          </a:p>
        </p:txBody>
      </p:sp>
      <p:sp>
        <p:nvSpPr>
          <p:cNvPr id="8" name="Sottotitolo 7"/>
          <p:cNvSpPr>
            <a:spLocks noGrp="1"/>
          </p:cNvSpPr>
          <p:nvPr>
            <p:ph type="subTitle" idx="1"/>
          </p:nvPr>
        </p:nvSpPr>
        <p:spPr>
          <a:xfrm>
            <a:off x="1331640" y="1484784"/>
            <a:ext cx="7406640" cy="1152128"/>
          </a:xfrm>
          <a:solidFill>
            <a:srgbClr val="FFFF00"/>
          </a:solidFill>
          <a:ln w="25400">
            <a:solidFill>
              <a:schemeClr val="accent1"/>
            </a:solidFill>
          </a:ln>
        </p:spPr>
        <p:txBody>
          <a:bodyPr>
            <a:noAutofit/>
          </a:bodyPr>
          <a:lstStyle/>
          <a:p>
            <a:pPr algn="just"/>
            <a:r>
              <a:rPr lang="it-IT" sz="1800" b="1" dirty="0" smtClean="0">
                <a:solidFill>
                  <a:srgbClr val="FF0000"/>
                </a:solidFill>
              </a:rPr>
              <a:t>I dati non confortano certamente</a:t>
            </a:r>
            <a:r>
              <a:rPr lang="it-IT" sz="1800" dirty="0" smtClean="0"/>
              <a:t>: il 50 per cento dei matrimoni si è sciolto, del 50 che resiste, la metà è divisa di fatto e non ricorre alla formalizzazione per difficoltà economiche; «</a:t>
            </a:r>
            <a:r>
              <a:rPr lang="it-IT" sz="1800" b="1" dirty="0" smtClean="0"/>
              <a:t>dunque, solo il 25 per cento delle unioni matrimoniali resiste</a:t>
            </a:r>
            <a:r>
              <a:rPr lang="it-IT" sz="1800" dirty="0" smtClean="0"/>
              <a:t>». Un po’ poco, per non dire altro. </a:t>
            </a:r>
          </a:p>
        </p:txBody>
      </p:sp>
      <p:sp>
        <p:nvSpPr>
          <p:cNvPr id="9" name="CasellaDiTesto 8"/>
          <p:cNvSpPr txBox="1"/>
          <p:nvPr/>
        </p:nvSpPr>
        <p:spPr>
          <a:xfrm>
            <a:off x="1907704" y="836712"/>
            <a:ext cx="6408712" cy="461665"/>
          </a:xfrm>
          <a:prstGeom prst="rect">
            <a:avLst/>
          </a:prstGeom>
          <a:noFill/>
        </p:spPr>
        <p:txBody>
          <a:bodyPr wrap="square" rtlCol="0">
            <a:spAutoFit/>
          </a:bodyPr>
          <a:lstStyle/>
          <a:p>
            <a:pPr algn="ctr"/>
            <a:r>
              <a:rPr lang="it-IT" sz="2400" b="1" dirty="0" smtClean="0">
                <a:solidFill>
                  <a:srgbClr val="0070C0"/>
                </a:solidFill>
              </a:rPr>
              <a:t>Dati che fanno riflettere</a:t>
            </a:r>
            <a:endParaRPr lang="it-IT" sz="2400" b="1" dirty="0">
              <a:solidFill>
                <a:srgbClr val="0070C0"/>
              </a:solidFill>
            </a:endParaRPr>
          </a:p>
        </p:txBody>
      </p:sp>
      <p:pic>
        <p:nvPicPr>
          <p:cNvPr id="5121" name="Picture 1" descr="C:\Users\Master\Desktop\Raccolta foto\foto PPT\Adolescenza\pa9.jpg"/>
          <p:cNvPicPr>
            <a:picLocks noChangeAspect="1" noChangeArrowheads="1"/>
          </p:cNvPicPr>
          <p:nvPr/>
        </p:nvPicPr>
        <p:blipFill>
          <a:blip r:embed="rId2" cstate="print"/>
          <a:srcRect/>
          <a:stretch>
            <a:fillRect/>
          </a:stretch>
        </p:blipFill>
        <p:spPr bwMode="auto">
          <a:xfrm>
            <a:off x="2195736" y="2708920"/>
            <a:ext cx="5688632" cy="3771810"/>
          </a:xfrm>
          <a:prstGeom prst="rect">
            <a:avLst/>
          </a:prstGeom>
          <a:noFill/>
          <a:ln w="25400">
            <a:solidFill>
              <a:schemeClr val="accent1"/>
            </a:solidFill>
          </a:ln>
        </p:spPr>
      </p:pic>
      <p:sp>
        <p:nvSpPr>
          <p:cNvPr id="10" name="Titolo 1"/>
          <p:cNvSpPr>
            <a:spLocks noGrp="1"/>
          </p:cNvSpPr>
          <p:nvPr>
            <p:ph type="ctrTitle"/>
          </p:nvPr>
        </p:nvSpPr>
        <p:spPr>
          <a:xfrm>
            <a:off x="1116013" y="260350"/>
            <a:ext cx="7848600" cy="576263"/>
          </a:xfrm>
        </p:spPr>
        <p:txBody>
          <a:bodyPr>
            <a:noAutofit/>
          </a:bodyPr>
          <a:lstStyle/>
          <a:p>
            <a:pPr algn="ctr" fontAlgn="base"/>
            <a:r>
              <a:rPr lang="it-IT" sz="3600" b="1" dirty="0" smtClean="0">
                <a:solidFill>
                  <a:srgbClr val="FF0000"/>
                </a:solidFill>
              </a:rPr>
              <a:t>Crescere in una società senza padri</a:t>
            </a:r>
            <a:endParaRPr lang="it-IT"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5121"/>
                                        </p:tgtEl>
                                        <p:attrNameLst>
                                          <p:attrName>style.visibility</p:attrName>
                                        </p:attrNameLst>
                                      </p:cBhvr>
                                      <p:to>
                                        <p:strVal val="visible"/>
                                      </p:to>
                                    </p:set>
                                    <p:animEffect transition="in" filter="fade">
                                      <p:cBhvr>
                                        <p:cTn id="13" dur="100"/>
                                        <p:tgtEl>
                                          <p:spTgt spid="5121"/>
                                        </p:tgtEl>
                                      </p:cBhvr>
                                    </p:animEffect>
                                    <p:anim calcmode="lin" valueType="num">
                                      <p:cBhvr>
                                        <p:cTn id="14" dur="400" fill="hold"/>
                                        <p:tgtEl>
                                          <p:spTgt spid="5121"/>
                                        </p:tgtEl>
                                        <p:attrNameLst>
                                          <p:attrName>ppt_x</p:attrName>
                                        </p:attrNameLst>
                                      </p:cBhvr>
                                      <p:tavLst>
                                        <p:tav tm="0">
                                          <p:val>
                                            <p:strVal val="#ppt_x"/>
                                          </p:val>
                                        </p:tav>
                                        <p:tav tm="100000">
                                          <p:val>
                                            <p:strVal val="#ppt_x"/>
                                          </p:val>
                                        </p:tav>
                                      </p:tavLst>
                                    </p:anim>
                                    <p:anim calcmode="lin" valueType="num">
                                      <p:cBhvr>
                                        <p:cTn id="15" dur="400" fill="hold"/>
                                        <p:tgtEl>
                                          <p:spTgt spid="5121"/>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5121"/>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5121"/>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8">
                                            <p:bg/>
                                          </p:spTgt>
                                        </p:tgtEl>
                                        <p:attrNameLst>
                                          <p:attrName>style.visibility</p:attrName>
                                        </p:attrNameLst>
                                      </p:cBhvr>
                                      <p:to>
                                        <p:strVal val="visible"/>
                                      </p:to>
                                    </p:set>
                                    <p:anim calcmode="lin" valueType="num">
                                      <p:cBhvr>
                                        <p:cTn id="22" dur="500" fill="hold"/>
                                        <p:tgtEl>
                                          <p:spTgt spid="8">
                                            <p:bg/>
                                          </p:spTgt>
                                        </p:tgtEl>
                                        <p:attrNameLst>
                                          <p:attrName>ppt_w</p:attrName>
                                        </p:attrNameLst>
                                      </p:cBhvr>
                                      <p:tavLst>
                                        <p:tav tm="0">
                                          <p:val>
                                            <p:fltVal val="0"/>
                                          </p:val>
                                        </p:tav>
                                        <p:tav tm="100000">
                                          <p:val>
                                            <p:strVal val="#ppt_w"/>
                                          </p:val>
                                        </p:tav>
                                      </p:tavLst>
                                    </p:anim>
                                    <p:anim calcmode="lin" valueType="num">
                                      <p:cBhvr>
                                        <p:cTn id="23" dur="500" fill="hold"/>
                                        <p:tgtEl>
                                          <p:spTgt spid="8">
                                            <p:bg/>
                                          </p:spTgt>
                                        </p:tgtEl>
                                        <p:attrNameLst>
                                          <p:attrName>ppt_h</p:attrName>
                                        </p:attrNameLst>
                                      </p:cBhvr>
                                      <p:tavLst>
                                        <p:tav tm="0">
                                          <p:val>
                                            <p:fltVal val="0"/>
                                          </p:val>
                                        </p:tav>
                                        <p:tav tm="100000">
                                          <p:val>
                                            <p:strVal val="#ppt_h"/>
                                          </p:val>
                                        </p:tav>
                                      </p:tavLst>
                                    </p:anim>
                                    <p:animEffect transition="in" filter="fade">
                                      <p:cBhvr>
                                        <p:cTn id="24" dur="500"/>
                                        <p:tgtEl>
                                          <p:spTgt spid="8">
                                            <p:bg/>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8">
                                            <p:txEl>
                                              <p:pRg st="0" end="0"/>
                                            </p:txEl>
                                          </p:spTgt>
                                        </p:tgtEl>
                                        <p:attrNameLst>
                                          <p:attrName>style.visibility</p:attrName>
                                        </p:attrNameLst>
                                      </p:cBhvr>
                                      <p:to>
                                        <p:strVal val="visible"/>
                                      </p:to>
                                    </p:set>
                                    <p:anim calcmode="lin" valueType="num">
                                      <p:cBhvr>
                                        <p:cTn id="29"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31"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15</a:t>
            </a:fld>
            <a:endParaRPr lang="it-IT" dirty="0"/>
          </a:p>
        </p:txBody>
      </p:sp>
      <p:sp>
        <p:nvSpPr>
          <p:cNvPr id="8" name="Sottotitolo 7"/>
          <p:cNvSpPr>
            <a:spLocks noGrp="1"/>
          </p:cNvSpPr>
          <p:nvPr>
            <p:ph type="subTitle" idx="1"/>
          </p:nvPr>
        </p:nvSpPr>
        <p:spPr>
          <a:xfrm>
            <a:off x="1331640" y="1484784"/>
            <a:ext cx="7406640" cy="1728192"/>
          </a:xfrm>
          <a:solidFill>
            <a:srgbClr val="FFFF00"/>
          </a:solidFill>
          <a:ln w="25400">
            <a:solidFill>
              <a:schemeClr val="accent1"/>
            </a:solidFill>
          </a:ln>
        </p:spPr>
        <p:txBody>
          <a:bodyPr>
            <a:noAutofit/>
          </a:bodyPr>
          <a:lstStyle/>
          <a:p>
            <a:pPr algn="just"/>
            <a:r>
              <a:rPr lang="it-IT" sz="1800" b="1" dirty="0" smtClean="0">
                <a:solidFill>
                  <a:srgbClr val="FF0000"/>
                </a:solidFill>
              </a:rPr>
              <a:t>Nel suo saggio </a:t>
            </a:r>
            <a:r>
              <a:rPr lang="it-IT" sz="1800" dirty="0" smtClean="0"/>
              <a:t>intitolato </a:t>
            </a:r>
            <a:r>
              <a:rPr lang="it-IT" sz="1800" i="1" dirty="0" err="1" smtClean="0"/>
              <a:t>Crossing</a:t>
            </a:r>
            <a:r>
              <a:rPr lang="it-IT" sz="1800" i="1" dirty="0" smtClean="0"/>
              <a:t> </a:t>
            </a:r>
            <a:r>
              <a:rPr lang="it-IT" sz="1800" i="1" dirty="0" err="1" smtClean="0"/>
              <a:t>paths</a:t>
            </a:r>
            <a:r>
              <a:rPr lang="it-IT" sz="1800" dirty="0" smtClean="0"/>
              <a:t>, </a:t>
            </a:r>
            <a:r>
              <a:rPr lang="it-IT" sz="1800" b="1" dirty="0" err="1" smtClean="0"/>
              <a:t>Steinberg</a:t>
            </a:r>
            <a:r>
              <a:rPr lang="it-IT" sz="1800" dirty="0" smtClean="0"/>
              <a:t>, afferma che il 40 per cento dei genitori ha cominciato ad avere problemi di salute mentale quando il primo figlio è entrato nell’adolescenza. </a:t>
            </a:r>
          </a:p>
          <a:p>
            <a:pPr algn="just"/>
            <a:r>
              <a:rPr lang="it-IT" sz="1800" b="1" dirty="0" smtClean="0">
                <a:solidFill>
                  <a:srgbClr val="FF0000"/>
                </a:solidFill>
              </a:rPr>
              <a:t>Gli intervistati </a:t>
            </a:r>
            <a:r>
              <a:rPr lang="it-IT" sz="1800" dirty="0" smtClean="0"/>
              <a:t>ammettevano di sentirsi rifiutati e denunciavano un calo dell’autostima, un peggioramento della vita sessuale e un aumento dei sintomi fisici di malessere e di tensione. Colpa della mezza età? </a:t>
            </a:r>
            <a:endParaRPr lang="it-IT" sz="1800" dirty="0"/>
          </a:p>
        </p:txBody>
      </p:sp>
      <p:sp>
        <p:nvSpPr>
          <p:cNvPr id="9" name="CasellaDiTesto 8"/>
          <p:cNvSpPr txBox="1"/>
          <p:nvPr/>
        </p:nvSpPr>
        <p:spPr>
          <a:xfrm>
            <a:off x="1907704" y="836712"/>
            <a:ext cx="6408712" cy="461665"/>
          </a:xfrm>
          <a:prstGeom prst="rect">
            <a:avLst/>
          </a:prstGeom>
          <a:noFill/>
        </p:spPr>
        <p:txBody>
          <a:bodyPr wrap="square" rtlCol="0">
            <a:spAutoFit/>
          </a:bodyPr>
          <a:lstStyle/>
          <a:p>
            <a:pPr algn="ctr"/>
            <a:r>
              <a:rPr lang="it-IT" sz="2400" b="1" dirty="0" smtClean="0">
                <a:solidFill>
                  <a:srgbClr val="0070C0"/>
                </a:solidFill>
              </a:rPr>
              <a:t>Genitori rifiutati dai figli adolescenti</a:t>
            </a:r>
            <a:endParaRPr lang="it-IT" sz="2400" b="1" dirty="0">
              <a:solidFill>
                <a:srgbClr val="0070C0"/>
              </a:solidFill>
            </a:endParaRPr>
          </a:p>
        </p:txBody>
      </p:sp>
      <p:pic>
        <p:nvPicPr>
          <p:cNvPr id="4097" name="Picture 1" descr="C:\Users\Master\Desktop\Raccolta foto\foto PPT\Adolescenza\pa14.jpg"/>
          <p:cNvPicPr>
            <a:picLocks noChangeAspect="1" noChangeArrowheads="1"/>
          </p:cNvPicPr>
          <p:nvPr/>
        </p:nvPicPr>
        <p:blipFill>
          <a:blip r:embed="rId2" cstate="print"/>
          <a:srcRect/>
          <a:stretch>
            <a:fillRect/>
          </a:stretch>
        </p:blipFill>
        <p:spPr bwMode="auto">
          <a:xfrm>
            <a:off x="2627784" y="3284983"/>
            <a:ext cx="4824536" cy="3210509"/>
          </a:xfrm>
          <a:prstGeom prst="rect">
            <a:avLst/>
          </a:prstGeom>
          <a:noFill/>
          <a:ln w="25400">
            <a:solidFill>
              <a:schemeClr val="accent1"/>
            </a:solidFill>
          </a:ln>
        </p:spPr>
      </p:pic>
      <p:sp>
        <p:nvSpPr>
          <p:cNvPr id="10" name="Titolo 1"/>
          <p:cNvSpPr>
            <a:spLocks noGrp="1"/>
          </p:cNvSpPr>
          <p:nvPr>
            <p:ph type="ctrTitle"/>
          </p:nvPr>
        </p:nvSpPr>
        <p:spPr>
          <a:xfrm>
            <a:off x="1116013" y="260350"/>
            <a:ext cx="7848600" cy="576263"/>
          </a:xfrm>
        </p:spPr>
        <p:txBody>
          <a:bodyPr>
            <a:noAutofit/>
          </a:bodyPr>
          <a:lstStyle/>
          <a:p>
            <a:pPr algn="ctr" fontAlgn="base"/>
            <a:r>
              <a:rPr lang="it-IT" sz="3600" b="1" dirty="0" smtClean="0">
                <a:solidFill>
                  <a:srgbClr val="FF0000"/>
                </a:solidFill>
              </a:rPr>
              <a:t>Crescere in una società senza padri</a:t>
            </a:r>
            <a:endParaRPr lang="it-IT"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4097"/>
                                        </p:tgtEl>
                                        <p:attrNameLst>
                                          <p:attrName>style.visibility</p:attrName>
                                        </p:attrNameLst>
                                      </p:cBhvr>
                                      <p:to>
                                        <p:strVal val="visible"/>
                                      </p:to>
                                    </p:set>
                                    <p:animEffect transition="in" filter="fade">
                                      <p:cBhvr>
                                        <p:cTn id="13" dur="100"/>
                                        <p:tgtEl>
                                          <p:spTgt spid="4097"/>
                                        </p:tgtEl>
                                      </p:cBhvr>
                                    </p:animEffect>
                                    <p:anim calcmode="lin" valueType="num">
                                      <p:cBhvr>
                                        <p:cTn id="14" dur="400" fill="hold"/>
                                        <p:tgtEl>
                                          <p:spTgt spid="4097"/>
                                        </p:tgtEl>
                                        <p:attrNameLst>
                                          <p:attrName>ppt_x</p:attrName>
                                        </p:attrNameLst>
                                      </p:cBhvr>
                                      <p:tavLst>
                                        <p:tav tm="0">
                                          <p:val>
                                            <p:strVal val="#ppt_x"/>
                                          </p:val>
                                        </p:tav>
                                        <p:tav tm="100000">
                                          <p:val>
                                            <p:strVal val="#ppt_x"/>
                                          </p:val>
                                        </p:tav>
                                      </p:tavLst>
                                    </p:anim>
                                    <p:anim calcmode="lin" valueType="num">
                                      <p:cBhvr>
                                        <p:cTn id="15" dur="400" fill="hold"/>
                                        <p:tgtEl>
                                          <p:spTgt spid="4097"/>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409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409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 calcmode="lin" valueType="num">
                                      <p:cBhvr>
                                        <p:cTn id="22"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8">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8">
                                            <p:txEl>
                                              <p:pRg st="1" end="1"/>
                                            </p:txEl>
                                          </p:spTgt>
                                        </p:tgtEl>
                                        <p:attrNameLst>
                                          <p:attrName>style.visibility</p:attrName>
                                        </p:attrNameLst>
                                      </p:cBhvr>
                                      <p:to>
                                        <p:strVal val="visible"/>
                                      </p:to>
                                    </p:set>
                                    <p:anim calcmode="lin" valueType="num">
                                      <p:cBhvr>
                                        <p:cTn id="29"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16</a:t>
            </a:fld>
            <a:endParaRPr lang="it-IT" dirty="0"/>
          </a:p>
        </p:txBody>
      </p:sp>
      <p:sp>
        <p:nvSpPr>
          <p:cNvPr id="8" name="Sottotitolo 7"/>
          <p:cNvSpPr>
            <a:spLocks noGrp="1"/>
          </p:cNvSpPr>
          <p:nvPr>
            <p:ph type="subTitle" idx="1"/>
          </p:nvPr>
        </p:nvSpPr>
        <p:spPr>
          <a:xfrm>
            <a:off x="1331640" y="1484784"/>
            <a:ext cx="7406640" cy="2304256"/>
          </a:xfrm>
          <a:solidFill>
            <a:srgbClr val="FFFF00"/>
          </a:solidFill>
          <a:ln w="25400">
            <a:solidFill>
              <a:schemeClr val="accent1"/>
            </a:solidFill>
          </a:ln>
        </p:spPr>
        <p:txBody>
          <a:bodyPr>
            <a:noAutofit/>
          </a:bodyPr>
          <a:lstStyle/>
          <a:p>
            <a:pPr algn="ctr"/>
            <a:r>
              <a:rPr lang="it-IT" sz="2000" b="1" dirty="0" smtClean="0">
                <a:solidFill>
                  <a:srgbClr val="FF0000"/>
                </a:solidFill>
              </a:rPr>
              <a:t>No. L’adolescente è come una pianta preziosa e delicata e, per questo, ha bisogno di cure particolari. </a:t>
            </a:r>
          </a:p>
          <a:p>
            <a:pPr algn="ctr"/>
            <a:r>
              <a:rPr lang="it-IT" sz="2000" b="1" dirty="0" smtClean="0">
                <a:solidFill>
                  <a:srgbClr val="FF0000"/>
                </a:solidFill>
              </a:rPr>
              <a:t>La sua maturazione verso l’età adulta dipende dagli adulti, a partire dai genitori, che incontrerà sul suo cammino. </a:t>
            </a:r>
          </a:p>
          <a:p>
            <a:pPr algn="ctr"/>
            <a:r>
              <a:rPr lang="it-IT" sz="2000" b="1" dirty="0" smtClean="0">
                <a:solidFill>
                  <a:srgbClr val="FF0000"/>
                </a:solidFill>
              </a:rPr>
              <a:t>Se questi non sono adeguati al compito, se ne facciano una ragione ma non mettano la croce sulle spalle degli adolescenti!</a:t>
            </a:r>
            <a:endParaRPr lang="it-IT" sz="2000" dirty="0"/>
          </a:p>
        </p:txBody>
      </p:sp>
      <p:sp>
        <p:nvSpPr>
          <p:cNvPr id="9" name="CasellaDiTesto 8"/>
          <p:cNvSpPr txBox="1"/>
          <p:nvPr/>
        </p:nvSpPr>
        <p:spPr>
          <a:xfrm>
            <a:off x="1763688" y="836712"/>
            <a:ext cx="6552728" cy="461665"/>
          </a:xfrm>
          <a:prstGeom prst="rect">
            <a:avLst/>
          </a:prstGeom>
          <a:noFill/>
        </p:spPr>
        <p:txBody>
          <a:bodyPr wrap="square" rtlCol="0">
            <a:spAutoFit/>
          </a:bodyPr>
          <a:lstStyle/>
          <a:p>
            <a:pPr algn="ctr"/>
            <a:r>
              <a:rPr lang="it-IT" sz="2400" b="1" dirty="0" smtClean="0">
                <a:solidFill>
                  <a:srgbClr val="0070C0"/>
                </a:solidFill>
              </a:rPr>
              <a:t>Dunque, l’adolescente è la fonte del disagio?</a:t>
            </a:r>
            <a:endParaRPr lang="it-IT" sz="2400" b="1" dirty="0">
              <a:solidFill>
                <a:srgbClr val="0070C0"/>
              </a:solidFill>
            </a:endParaRPr>
          </a:p>
        </p:txBody>
      </p:sp>
      <p:sp>
        <p:nvSpPr>
          <p:cNvPr id="10" name="CasellaDiTesto 9"/>
          <p:cNvSpPr txBox="1"/>
          <p:nvPr/>
        </p:nvSpPr>
        <p:spPr>
          <a:xfrm>
            <a:off x="1187624" y="5877272"/>
            <a:ext cx="7776864" cy="584775"/>
          </a:xfrm>
          <a:prstGeom prst="rect">
            <a:avLst/>
          </a:prstGeom>
          <a:noFill/>
        </p:spPr>
        <p:txBody>
          <a:bodyPr wrap="square" rtlCol="0">
            <a:spAutoFit/>
          </a:bodyPr>
          <a:lstStyle/>
          <a:p>
            <a:pPr algn="ctr"/>
            <a:r>
              <a:rPr lang="it-IT" sz="1600" b="1" dirty="0" smtClean="0"/>
              <a:t>Bibliografia: </a:t>
            </a:r>
            <a:r>
              <a:rPr lang="it-IT" sz="1600" dirty="0" smtClean="0"/>
              <a:t>Vittorino Andreoli:  </a:t>
            </a:r>
            <a:r>
              <a:rPr lang="it-IT" sz="1600" i="1" dirty="0" smtClean="0"/>
              <a:t>L’educazione(</a:t>
            </a:r>
            <a:r>
              <a:rPr lang="it-IT" sz="1600" i="1" dirty="0" err="1" smtClean="0"/>
              <a:t>im</a:t>
            </a:r>
            <a:r>
              <a:rPr lang="it-IT" sz="1600" i="1" dirty="0" smtClean="0"/>
              <a:t>)possibile</a:t>
            </a:r>
            <a:r>
              <a:rPr lang="it-IT" sz="1600" dirty="0" smtClean="0"/>
              <a:t>. </a:t>
            </a:r>
          </a:p>
          <a:p>
            <a:pPr algn="ctr"/>
            <a:r>
              <a:rPr lang="it-IT" sz="1600" dirty="0" smtClean="0"/>
              <a:t>Sottotilo: «Orientarsi in una società senza padri». Ed. Rizzoli</a:t>
            </a:r>
            <a:r>
              <a:rPr lang="it-IT" sz="1600" b="1" dirty="0" smtClean="0"/>
              <a:t> </a:t>
            </a:r>
            <a:endParaRPr lang="it-IT" sz="1600" b="1" dirty="0"/>
          </a:p>
        </p:txBody>
      </p:sp>
      <p:pic>
        <p:nvPicPr>
          <p:cNvPr id="2050" name="Picture 2" descr="C:\Users\Master\Desktop\Raccolta foto\foto PPT\Adolescenza\a9.jpg"/>
          <p:cNvPicPr>
            <a:picLocks noChangeAspect="1" noChangeArrowheads="1"/>
          </p:cNvPicPr>
          <p:nvPr/>
        </p:nvPicPr>
        <p:blipFill>
          <a:blip r:embed="rId2" cstate="print"/>
          <a:srcRect/>
          <a:stretch>
            <a:fillRect/>
          </a:stretch>
        </p:blipFill>
        <p:spPr bwMode="auto">
          <a:xfrm>
            <a:off x="3563888" y="4005064"/>
            <a:ext cx="2619375" cy="1743075"/>
          </a:xfrm>
          <a:prstGeom prst="rect">
            <a:avLst/>
          </a:prstGeom>
          <a:noFill/>
          <a:ln w="25400">
            <a:solidFill>
              <a:schemeClr val="accent1"/>
            </a:solidFill>
          </a:ln>
        </p:spPr>
      </p:pic>
      <p:sp>
        <p:nvSpPr>
          <p:cNvPr id="12" name="Titolo 1"/>
          <p:cNvSpPr>
            <a:spLocks noGrp="1"/>
          </p:cNvSpPr>
          <p:nvPr>
            <p:ph type="ctrTitle"/>
          </p:nvPr>
        </p:nvSpPr>
        <p:spPr>
          <a:xfrm>
            <a:off x="1116013" y="260350"/>
            <a:ext cx="7848600" cy="576263"/>
          </a:xfrm>
        </p:spPr>
        <p:txBody>
          <a:bodyPr>
            <a:noAutofit/>
          </a:bodyPr>
          <a:lstStyle/>
          <a:p>
            <a:pPr algn="ctr" fontAlgn="base"/>
            <a:r>
              <a:rPr lang="it-IT" sz="3600" b="1" dirty="0" smtClean="0">
                <a:solidFill>
                  <a:srgbClr val="FF0000"/>
                </a:solidFill>
              </a:rPr>
              <a:t>Crescere in una società senza padri</a:t>
            </a:r>
            <a:endParaRPr lang="it-IT"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Effect transition="in" filter="fade">
                                      <p:cBhvr>
                                        <p:cTn id="13" dur="100"/>
                                        <p:tgtEl>
                                          <p:spTgt spid="2050"/>
                                        </p:tgtEl>
                                      </p:cBhvr>
                                    </p:animEffect>
                                    <p:anim calcmode="lin" valueType="num">
                                      <p:cBhvr>
                                        <p:cTn id="14" dur="400" fill="hold"/>
                                        <p:tgtEl>
                                          <p:spTgt spid="2050"/>
                                        </p:tgtEl>
                                        <p:attrNameLst>
                                          <p:attrName>ppt_x</p:attrName>
                                        </p:attrNameLst>
                                      </p:cBhvr>
                                      <p:tavLst>
                                        <p:tav tm="0">
                                          <p:val>
                                            <p:strVal val="#ppt_x"/>
                                          </p:val>
                                        </p:tav>
                                        <p:tav tm="100000">
                                          <p:val>
                                            <p:strVal val="#ppt_x"/>
                                          </p:val>
                                        </p:tav>
                                      </p:tavLst>
                                    </p:anim>
                                    <p:anim calcmode="lin" valueType="num">
                                      <p:cBhvr>
                                        <p:cTn id="15" dur="400" fill="hold"/>
                                        <p:tgtEl>
                                          <p:spTgt spid="2050"/>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205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205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8">
                                            <p:bg/>
                                          </p:spTgt>
                                        </p:tgtEl>
                                        <p:attrNameLst>
                                          <p:attrName>style.visibility</p:attrName>
                                        </p:attrNameLst>
                                      </p:cBhvr>
                                      <p:to>
                                        <p:strVal val="visible"/>
                                      </p:to>
                                    </p:set>
                                    <p:anim calcmode="lin" valueType="num">
                                      <p:cBhvr>
                                        <p:cTn id="22" dur="500" fill="hold"/>
                                        <p:tgtEl>
                                          <p:spTgt spid="8">
                                            <p:bg/>
                                          </p:spTgt>
                                        </p:tgtEl>
                                        <p:attrNameLst>
                                          <p:attrName>ppt_w</p:attrName>
                                        </p:attrNameLst>
                                      </p:cBhvr>
                                      <p:tavLst>
                                        <p:tav tm="0">
                                          <p:val>
                                            <p:fltVal val="0"/>
                                          </p:val>
                                        </p:tav>
                                        <p:tav tm="100000">
                                          <p:val>
                                            <p:strVal val="#ppt_w"/>
                                          </p:val>
                                        </p:tav>
                                      </p:tavLst>
                                    </p:anim>
                                    <p:anim calcmode="lin" valueType="num">
                                      <p:cBhvr>
                                        <p:cTn id="23" dur="500" fill="hold"/>
                                        <p:tgtEl>
                                          <p:spTgt spid="8">
                                            <p:bg/>
                                          </p:spTgt>
                                        </p:tgtEl>
                                        <p:attrNameLst>
                                          <p:attrName>ppt_h</p:attrName>
                                        </p:attrNameLst>
                                      </p:cBhvr>
                                      <p:tavLst>
                                        <p:tav tm="0">
                                          <p:val>
                                            <p:fltVal val="0"/>
                                          </p:val>
                                        </p:tav>
                                        <p:tav tm="100000">
                                          <p:val>
                                            <p:strVal val="#ppt_h"/>
                                          </p:val>
                                        </p:tav>
                                      </p:tavLst>
                                    </p:anim>
                                    <p:animEffect transition="in" filter="fade">
                                      <p:cBhvr>
                                        <p:cTn id="24" dur="500"/>
                                        <p:tgtEl>
                                          <p:spTgt spid="8">
                                            <p:bg/>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8">
                                            <p:txEl>
                                              <p:pRg st="0" end="0"/>
                                            </p:txEl>
                                          </p:spTgt>
                                        </p:tgtEl>
                                        <p:attrNameLst>
                                          <p:attrName>style.visibility</p:attrName>
                                        </p:attrNameLst>
                                      </p:cBhvr>
                                      <p:to>
                                        <p:strVal val="visible"/>
                                      </p:to>
                                    </p:set>
                                    <p:anim calcmode="lin" valueType="num">
                                      <p:cBhvr>
                                        <p:cTn id="29"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31" dur="500"/>
                                        <p:tgtEl>
                                          <p:spTgt spid="8">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8">
                                            <p:txEl>
                                              <p:pRg st="1" end="1"/>
                                            </p:txEl>
                                          </p:spTgt>
                                        </p:tgtEl>
                                        <p:attrNameLst>
                                          <p:attrName>style.visibility</p:attrName>
                                        </p:attrNameLst>
                                      </p:cBhvr>
                                      <p:to>
                                        <p:strVal val="visible"/>
                                      </p:to>
                                    </p:set>
                                    <p:anim calcmode="lin" valueType="num">
                                      <p:cBhvr>
                                        <p:cTn id="36"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37"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38" dur="500"/>
                                        <p:tgtEl>
                                          <p:spTgt spid="8">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0" fill="hold" grpId="0" nodeType="clickEffect">
                                  <p:stCondLst>
                                    <p:cond delay="0"/>
                                  </p:stCondLst>
                                  <p:childTnLst>
                                    <p:set>
                                      <p:cBhvr>
                                        <p:cTn id="42" dur="1" fill="hold">
                                          <p:stCondLst>
                                            <p:cond delay="0"/>
                                          </p:stCondLst>
                                        </p:cTn>
                                        <p:tgtEl>
                                          <p:spTgt spid="8">
                                            <p:txEl>
                                              <p:pRg st="2" end="2"/>
                                            </p:txEl>
                                          </p:spTgt>
                                        </p:tgtEl>
                                        <p:attrNameLst>
                                          <p:attrName>style.visibility</p:attrName>
                                        </p:attrNameLst>
                                      </p:cBhvr>
                                      <p:to>
                                        <p:strVal val="visible"/>
                                      </p:to>
                                    </p:set>
                                    <p:anim calcmode="lin" valueType="num">
                                      <p:cBhvr>
                                        <p:cTn id="43"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44"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45"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332656"/>
            <a:ext cx="7910696" cy="648072"/>
          </a:xfrm>
        </p:spPr>
        <p:txBody>
          <a:bodyPr>
            <a:normAutofit/>
          </a:bodyPr>
          <a:lstStyle/>
          <a:p>
            <a:pPr algn="ctr"/>
            <a:r>
              <a:rPr lang="it-IT" sz="3200" b="1" dirty="0" smtClean="0">
                <a:solidFill>
                  <a:srgbClr val="FF0000"/>
                </a:solidFill>
              </a:rPr>
              <a:t>Confrontiamoci</a:t>
            </a:r>
            <a:endParaRPr lang="it-IT" sz="3200" b="1" dirty="0">
              <a:solidFill>
                <a:srgbClr val="FF0000"/>
              </a:solidFill>
            </a:endParaRPr>
          </a:p>
        </p:txBody>
      </p:sp>
      <p:sp>
        <p:nvSpPr>
          <p:cNvPr id="6" name="Segnaposto data 5"/>
          <p:cNvSpPr>
            <a:spLocks noGrp="1"/>
          </p:cNvSpPr>
          <p:nvPr>
            <p:ph type="dt" sz="half" idx="10"/>
          </p:nvPr>
        </p:nvSpPr>
        <p:spPr/>
        <p:txBody>
          <a:bodyPr/>
          <a:lstStyle/>
          <a:p>
            <a:fld id="{DB57A2AF-CD0E-48A9-9F93-2D4AD0D90B1D}"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17</a:t>
            </a:fld>
            <a:endParaRPr lang="it-IT"/>
          </a:p>
        </p:txBody>
      </p:sp>
      <p:sp>
        <p:nvSpPr>
          <p:cNvPr id="9" name="Sottotitolo 8"/>
          <p:cNvSpPr>
            <a:spLocks noGrp="1"/>
          </p:cNvSpPr>
          <p:nvPr>
            <p:ph type="subTitle" idx="1"/>
          </p:nvPr>
        </p:nvSpPr>
        <p:spPr>
          <a:xfrm>
            <a:off x="1403648" y="1196752"/>
            <a:ext cx="7200800" cy="4896544"/>
          </a:xfrm>
        </p:spPr>
        <p:txBody>
          <a:bodyPr>
            <a:noAutofit/>
          </a:bodyPr>
          <a:lstStyle/>
          <a:p>
            <a:pPr marL="484632" indent="-457200" algn="just">
              <a:buAutoNum type="arabicPeriod"/>
            </a:pPr>
            <a:r>
              <a:rPr lang="it-IT" sz="2000" dirty="0" smtClean="0">
                <a:solidFill>
                  <a:schemeClr val="tx1"/>
                </a:solidFill>
              </a:rPr>
              <a:t>Specialmente nell’età dell’adolescenza, si parla oggi di assenza del padre per impotenza educativa. In che senso? </a:t>
            </a:r>
          </a:p>
          <a:p>
            <a:pPr marL="484632" indent="-457200" algn="just">
              <a:buAutoNum type="arabicPeriod"/>
            </a:pPr>
            <a:r>
              <a:rPr lang="it-IT" sz="2000" dirty="0" smtClean="0">
                <a:solidFill>
                  <a:schemeClr val="tx1"/>
                </a:solidFill>
              </a:rPr>
              <a:t>Gli adolescenti di oggi non sanno distinguere tra emozioni e sentimenti. Che differenza c’è tra questi due stati d’animo?</a:t>
            </a:r>
          </a:p>
          <a:p>
            <a:pPr marL="484632" indent="-457200" algn="just">
              <a:buAutoNum type="arabicPeriod"/>
            </a:pPr>
            <a:r>
              <a:rPr lang="it-IT" sz="2000" dirty="0" smtClean="0">
                <a:solidFill>
                  <a:schemeClr val="tx1"/>
                </a:solidFill>
              </a:rPr>
              <a:t>Vittorino Andreoli definisce l’Io come morbo sociale. Possiamo fare qualche esempio?</a:t>
            </a:r>
          </a:p>
          <a:p>
            <a:pPr marL="484632" indent="-457200" algn="just">
              <a:buAutoNum type="arabicPeriod"/>
            </a:pPr>
            <a:r>
              <a:rPr lang="it-IT" sz="2000" dirty="0" smtClean="0">
                <a:solidFill>
                  <a:schemeClr val="tx1"/>
                </a:solidFill>
              </a:rPr>
              <a:t>La scuola ha sempre avuto un posto di primo piano nell’educazione dei cittadini. Ci sono punti deboli che la scuola ancora non riesce a colmare?</a:t>
            </a:r>
          </a:p>
          <a:p>
            <a:pPr marL="484632" indent="-457200" algn="just">
              <a:buAutoNum type="arabicPeriod"/>
            </a:pPr>
            <a:r>
              <a:rPr lang="it-IT" sz="2000" dirty="0" smtClean="0">
                <a:solidFill>
                  <a:schemeClr val="tx1"/>
                </a:solidFill>
              </a:rPr>
              <a:t>Davanti ad un figlio adolescente i genitori nel loro ruolo educativo, spesso, si sentono impotenti, e non di rado, finiscono per assecondare ogni desiderio dei figli. </a:t>
            </a:r>
            <a:r>
              <a:rPr lang="it-IT" sz="2000" smtClean="0">
                <a:solidFill>
                  <a:schemeClr val="tx1"/>
                </a:solidFill>
              </a:rPr>
              <a:t>Perché?</a:t>
            </a:r>
            <a:endParaRPr lang="it-IT" sz="20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1000"/>
                                        <p:tgtEl>
                                          <p:spTgt spid="9">
                                            <p:txEl>
                                              <p:pRg st="4" end="4"/>
                                            </p:txEl>
                                          </p:spTgt>
                                        </p:tgtEl>
                                      </p:cBhvr>
                                    </p:animEffect>
                                    <p:anim calcmode="lin" valueType="num">
                                      <p:cBhvr>
                                        <p:cTn id="3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95128" y="260648"/>
            <a:ext cx="7848872" cy="504056"/>
          </a:xfrm>
        </p:spPr>
        <p:txBody>
          <a:bodyPr>
            <a:noAutofit/>
          </a:bodyPr>
          <a:lstStyle/>
          <a:p>
            <a:r>
              <a:rPr lang="it-IT" sz="2400" b="1" dirty="0" smtClean="0">
                <a:solidFill>
                  <a:srgbClr val="FF0000"/>
                </a:solidFill>
              </a:rPr>
              <a:t>Padre assente e sviluppo emotivo e cognitivo dei figli</a:t>
            </a:r>
            <a:endParaRPr lang="it-IT" sz="2400" b="1" dirty="0">
              <a:solidFill>
                <a:srgbClr val="FF0000"/>
              </a:solidFill>
            </a:endParaRPr>
          </a:p>
        </p:txBody>
      </p:sp>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18</a:t>
            </a:fld>
            <a:endParaRPr lang="it-IT" dirty="0"/>
          </a:p>
        </p:txBody>
      </p:sp>
      <p:sp>
        <p:nvSpPr>
          <p:cNvPr id="8" name="Sottotitolo 7"/>
          <p:cNvSpPr>
            <a:spLocks noGrp="1"/>
          </p:cNvSpPr>
          <p:nvPr>
            <p:ph type="subTitle" idx="1"/>
          </p:nvPr>
        </p:nvSpPr>
        <p:spPr>
          <a:xfrm>
            <a:off x="1331640" y="5301208"/>
            <a:ext cx="7488832" cy="1008112"/>
          </a:xfrm>
          <a:solidFill>
            <a:srgbClr val="FFFF00"/>
          </a:solidFill>
          <a:ln w="25400">
            <a:solidFill>
              <a:schemeClr val="accent1"/>
            </a:solidFill>
          </a:ln>
        </p:spPr>
        <p:txBody>
          <a:bodyPr>
            <a:noAutofit/>
          </a:bodyPr>
          <a:lstStyle/>
          <a:p>
            <a:pPr algn="ctr"/>
            <a:r>
              <a:rPr lang="it-IT" sz="2000" b="1" dirty="0" smtClean="0">
                <a:solidFill>
                  <a:srgbClr val="FF0000"/>
                </a:solidFill>
              </a:rPr>
              <a:t>Oggi, il ruolo della figura maschile è cambiato, il papà è anche una fonte di accudimento e attaccamento, ruolo prima ad esclusivo appannaggio della madre.</a:t>
            </a:r>
            <a:endParaRPr lang="it-IT" sz="2000" b="1" dirty="0">
              <a:solidFill>
                <a:srgbClr val="FF0000"/>
              </a:solidFill>
            </a:endParaRPr>
          </a:p>
        </p:txBody>
      </p:sp>
      <p:pic>
        <p:nvPicPr>
          <p:cNvPr id="1026" name="Picture 2" descr="C:\Users\Master\Desktop\Padri\pa32.jpg"/>
          <p:cNvPicPr>
            <a:picLocks noChangeAspect="1" noChangeArrowheads="1"/>
          </p:cNvPicPr>
          <p:nvPr/>
        </p:nvPicPr>
        <p:blipFill>
          <a:blip r:embed="rId2" cstate="print"/>
          <a:srcRect/>
          <a:stretch>
            <a:fillRect/>
          </a:stretch>
        </p:blipFill>
        <p:spPr bwMode="auto">
          <a:xfrm>
            <a:off x="2267744" y="1052736"/>
            <a:ext cx="5770319" cy="3960440"/>
          </a:xfrm>
          <a:prstGeom prst="rect">
            <a:avLst/>
          </a:prstGeom>
          <a:noFill/>
          <a:ln w="25400">
            <a:solidFill>
              <a:schemeClr val="accent1"/>
            </a:solidFill>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95128" y="260648"/>
            <a:ext cx="7848872" cy="504056"/>
          </a:xfrm>
        </p:spPr>
        <p:txBody>
          <a:bodyPr>
            <a:noAutofit/>
          </a:bodyPr>
          <a:lstStyle/>
          <a:p>
            <a:r>
              <a:rPr lang="it-IT" sz="2400" b="1" dirty="0" smtClean="0">
                <a:solidFill>
                  <a:srgbClr val="FF0000"/>
                </a:solidFill>
              </a:rPr>
              <a:t>Padre assente e sviluppo emotivo e cognitivo dei figli</a:t>
            </a:r>
            <a:endParaRPr lang="it-IT" sz="2400" b="1" dirty="0">
              <a:solidFill>
                <a:srgbClr val="FF0000"/>
              </a:solidFill>
            </a:endParaRPr>
          </a:p>
        </p:txBody>
      </p:sp>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19</a:t>
            </a:fld>
            <a:endParaRPr lang="it-IT" dirty="0"/>
          </a:p>
        </p:txBody>
      </p:sp>
      <p:sp>
        <p:nvSpPr>
          <p:cNvPr id="8" name="Sottotitolo 7"/>
          <p:cNvSpPr>
            <a:spLocks noGrp="1"/>
          </p:cNvSpPr>
          <p:nvPr>
            <p:ph type="subTitle" idx="1"/>
          </p:nvPr>
        </p:nvSpPr>
        <p:spPr>
          <a:xfrm>
            <a:off x="1259632" y="1628800"/>
            <a:ext cx="7560840" cy="3888432"/>
          </a:xfrm>
          <a:solidFill>
            <a:srgbClr val="FFFF00"/>
          </a:solidFill>
          <a:ln w="25400">
            <a:solidFill>
              <a:schemeClr val="accent1"/>
            </a:solidFill>
          </a:ln>
        </p:spPr>
        <p:txBody>
          <a:bodyPr>
            <a:noAutofit/>
          </a:bodyPr>
          <a:lstStyle/>
          <a:p>
            <a:pPr algn="just"/>
            <a:r>
              <a:rPr lang="it-IT" sz="2400" b="1" dirty="0" smtClean="0">
                <a:solidFill>
                  <a:srgbClr val="FF0000"/>
                </a:solidFill>
              </a:rPr>
              <a:t>Nella psicoanalisi classica </a:t>
            </a:r>
            <a:r>
              <a:rPr lang="it-IT" sz="2400" dirty="0" smtClean="0"/>
              <a:t>e nell’immaginario collettivo di qualche anno fa, ciascun genitore aveva un ruolo ben definito all’interno della famiglia: madre affettiva e papà che dà le regole.</a:t>
            </a:r>
          </a:p>
          <a:p>
            <a:pPr algn="just"/>
            <a:r>
              <a:rPr lang="it-IT" sz="2400" b="1" dirty="0" smtClean="0">
                <a:solidFill>
                  <a:srgbClr val="FF0000"/>
                </a:solidFill>
              </a:rPr>
              <a:t>E’ stato ampiamente dimostrato </a:t>
            </a:r>
            <a:r>
              <a:rPr lang="it-IT" sz="2400" dirty="0" smtClean="0"/>
              <a:t>quanto i padri siano importanti per lo sviluppo dei bambini tanto quanto le madri. </a:t>
            </a:r>
          </a:p>
          <a:p>
            <a:pPr algn="just"/>
            <a:r>
              <a:rPr lang="it-IT" sz="2400" b="1" dirty="0" smtClean="0">
                <a:solidFill>
                  <a:srgbClr val="FF0000"/>
                </a:solidFill>
              </a:rPr>
              <a:t>Infatti, </a:t>
            </a:r>
            <a:r>
              <a:rPr lang="it-IT" sz="2400" dirty="0" smtClean="0"/>
              <a:t>sia l’amore che il rifiuto da parte di entrambi i genitori, possono influenzare profondamente l’equilibrio emotivo, l’autostima e la salute mentale dei loro figli.</a:t>
            </a:r>
            <a:endParaRPr lang="it-IT" sz="2400" dirty="0"/>
          </a:p>
        </p:txBody>
      </p:sp>
      <p:sp>
        <p:nvSpPr>
          <p:cNvPr id="9" name="CasellaDiTesto 8"/>
          <p:cNvSpPr txBox="1"/>
          <p:nvPr/>
        </p:nvSpPr>
        <p:spPr>
          <a:xfrm>
            <a:off x="1259632" y="836712"/>
            <a:ext cx="7560840" cy="461665"/>
          </a:xfrm>
          <a:prstGeom prst="rect">
            <a:avLst/>
          </a:prstGeom>
          <a:noFill/>
        </p:spPr>
        <p:txBody>
          <a:bodyPr wrap="square" rtlCol="0">
            <a:spAutoFit/>
          </a:bodyPr>
          <a:lstStyle/>
          <a:p>
            <a:pPr algn="ctr"/>
            <a:r>
              <a:rPr lang="it-IT" sz="2400" b="1" dirty="0" smtClean="0">
                <a:solidFill>
                  <a:srgbClr val="0070C0"/>
                </a:solidFill>
              </a:rPr>
              <a:t>Importanza dei genitori nello sviluppo dei bambini</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p:cTn id="13"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nodeType="click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 calcmode="lin" valueType="num">
                                      <p:cBhvr>
                                        <p:cTn id="20"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 calcmode="lin" valueType="num">
                                      <p:cBhvr>
                                        <p:cTn id="27"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a:t>
            </a:fld>
            <a:endParaRPr lang="it-IT" dirty="0"/>
          </a:p>
        </p:txBody>
      </p:sp>
      <p:sp>
        <p:nvSpPr>
          <p:cNvPr id="8" name="Sottotitolo 7"/>
          <p:cNvSpPr>
            <a:spLocks noGrp="1"/>
          </p:cNvSpPr>
          <p:nvPr>
            <p:ph type="subTitle" idx="1"/>
          </p:nvPr>
        </p:nvSpPr>
        <p:spPr>
          <a:xfrm>
            <a:off x="1331640" y="1484784"/>
            <a:ext cx="7406640" cy="1440160"/>
          </a:xfrm>
          <a:solidFill>
            <a:srgbClr val="FFFF00"/>
          </a:solidFill>
          <a:ln w="25400">
            <a:solidFill>
              <a:schemeClr val="accent1"/>
            </a:solidFill>
          </a:ln>
        </p:spPr>
        <p:txBody>
          <a:bodyPr>
            <a:noAutofit/>
          </a:bodyPr>
          <a:lstStyle/>
          <a:p>
            <a:pPr algn="just"/>
            <a:r>
              <a:rPr lang="it-IT" sz="1800" b="1" dirty="0" smtClean="0">
                <a:solidFill>
                  <a:srgbClr val="FF0000"/>
                </a:solidFill>
              </a:rPr>
              <a:t>Ormai, quando si pronuncia la parola adolescenza </a:t>
            </a:r>
            <a:r>
              <a:rPr lang="it-IT" sz="1800" dirty="0" smtClean="0"/>
              <a:t>c’è in ognuno di noi una sorta di scossa. Non è un fenomeno recentissimo. </a:t>
            </a:r>
          </a:p>
          <a:p>
            <a:pPr algn="just"/>
            <a:r>
              <a:rPr lang="it-IT" sz="1800" b="1" dirty="0" smtClean="0">
                <a:solidFill>
                  <a:srgbClr val="FF0000"/>
                </a:solidFill>
              </a:rPr>
              <a:t>Lo è invece l’indagare </a:t>
            </a:r>
            <a:r>
              <a:rPr lang="it-IT" sz="1800" dirty="0" smtClean="0"/>
              <a:t>su come e perché siano mutati, rispetto alla generazione precedente, i ragazzi che una volta venivano classificati, con una buona dose di accondiscendenza o buon senso, come ormonalmente vivaci. </a:t>
            </a:r>
            <a:endParaRPr lang="it-IT" sz="1800" dirty="0"/>
          </a:p>
        </p:txBody>
      </p:sp>
      <p:sp>
        <p:nvSpPr>
          <p:cNvPr id="9" name="CasellaDiTesto 8"/>
          <p:cNvSpPr txBox="1"/>
          <p:nvPr/>
        </p:nvSpPr>
        <p:spPr>
          <a:xfrm>
            <a:off x="1907704" y="836712"/>
            <a:ext cx="6408712" cy="461665"/>
          </a:xfrm>
          <a:prstGeom prst="rect">
            <a:avLst/>
          </a:prstGeom>
          <a:noFill/>
        </p:spPr>
        <p:txBody>
          <a:bodyPr wrap="square" rtlCol="0">
            <a:spAutoFit/>
          </a:bodyPr>
          <a:lstStyle/>
          <a:p>
            <a:pPr algn="ctr"/>
            <a:r>
              <a:rPr lang="it-IT" sz="2400" b="1" dirty="0" smtClean="0">
                <a:solidFill>
                  <a:srgbClr val="0070C0"/>
                </a:solidFill>
              </a:rPr>
              <a:t>Come sono mutati gli adolescenti</a:t>
            </a:r>
            <a:endParaRPr lang="it-IT" sz="2400" b="1" dirty="0">
              <a:solidFill>
                <a:srgbClr val="0070C0"/>
              </a:solidFill>
            </a:endParaRPr>
          </a:p>
        </p:txBody>
      </p:sp>
      <p:pic>
        <p:nvPicPr>
          <p:cNvPr id="18433" name="Picture 1" descr="C:\Users\Master\Desktop\Raccolta foto\foto PPT\Perchè non parli\gf19.jpg"/>
          <p:cNvPicPr>
            <a:picLocks noChangeAspect="1" noChangeArrowheads="1"/>
          </p:cNvPicPr>
          <p:nvPr/>
        </p:nvPicPr>
        <p:blipFill>
          <a:blip r:embed="rId2" cstate="print"/>
          <a:srcRect/>
          <a:stretch>
            <a:fillRect/>
          </a:stretch>
        </p:blipFill>
        <p:spPr bwMode="auto">
          <a:xfrm>
            <a:off x="2483768" y="3068960"/>
            <a:ext cx="5112568" cy="3402182"/>
          </a:xfrm>
          <a:prstGeom prst="rect">
            <a:avLst/>
          </a:prstGeom>
          <a:noFill/>
          <a:ln w="25400">
            <a:solidFill>
              <a:schemeClr val="accent1"/>
            </a:solidFill>
          </a:ln>
        </p:spPr>
      </p:pic>
      <p:sp>
        <p:nvSpPr>
          <p:cNvPr id="11" name="Titolo 1"/>
          <p:cNvSpPr>
            <a:spLocks noGrp="1"/>
          </p:cNvSpPr>
          <p:nvPr>
            <p:ph type="ctrTitle"/>
          </p:nvPr>
        </p:nvSpPr>
        <p:spPr>
          <a:xfrm>
            <a:off x="1116013" y="260350"/>
            <a:ext cx="7848600" cy="576263"/>
          </a:xfrm>
        </p:spPr>
        <p:txBody>
          <a:bodyPr>
            <a:noAutofit/>
          </a:bodyPr>
          <a:lstStyle/>
          <a:p>
            <a:pPr algn="ctr" fontAlgn="base"/>
            <a:r>
              <a:rPr lang="it-IT" sz="3600" b="1" dirty="0" smtClean="0">
                <a:solidFill>
                  <a:srgbClr val="FF0000"/>
                </a:solidFill>
              </a:rPr>
              <a:t>Crescere in una società senza padri</a:t>
            </a:r>
            <a:endParaRPr lang="it-IT"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18433"/>
                                        </p:tgtEl>
                                        <p:attrNameLst>
                                          <p:attrName>style.visibility</p:attrName>
                                        </p:attrNameLst>
                                      </p:cBhvr>
                                      <p:to>
                                        <p:strVal val="visible"/>
                                      </p:to>
                                    </p:set>
                                    <p:animEffect transition="in" filter="fade">
                                      <p:cBhvr>
                                        <p:cTn id="13" dur="100"/>
                                        <p:tgtEl>
                                          <p:spTgt spid="18433"/>
                                        </p:tgtEl>
                                      </p:cBhvr>
                                    </p:animEffect>
                                    <p:anim calcmode="lin" valueType="num">
                                      <p:cBhvr>
                                        <p:cTn id="14" dur="400" fill="hold"/>
                                        <p:tgtEl>
                                          <p:spTgt spid="18433"/>
                                        </p:tgtEl>
                                        <p:attrNameLst>
                                          <p:attrName>ppt_x</p:attrName>
                                        </p:attrNameLst>
                                      </p:cBhvr>
                                      <p:tavLst>
                                        <p:tav tm="0">
                                          <p:val>
                                            <p:strVal val="#ppt_x"/>
                                          </p:val>
                                        </p:tav>
                                        <p:tav tm="100000">
                                          <p:val>
                                            <p:strVal val="#ppt_x"/>
                                          </p:val>
                                        </p:tav>
                                      </p:tavLst>
                                    </p:anim>
                                    <p:anim calcmode="lin" valueType="num">
                                      <p:cBhvr>
                                        <p:cTn id="15" dur="400" fill="hold"/>
                                        <p:tgtEl>
                                          <p:spTgt spid="18433"/>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18433"/>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18433"/>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 calcmode="lin" valueType="num">
                                      <p:cBhvr>
                                        <p:cTn id="22"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8">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8">
                                            <p:txEl>
                                              <p:pRg st="1" end="1"/>
                                            </p:txEl>
                                          </p:spTgt>
                                        </p:tgtEl>
                                        <p:attrNameLst>
                                          <p:attrName>style.visibility</p:attrName>
                                        </p:attrNameLst>
                                      </p:cBhvr>
                                      <p:to>
                                        <p:strVal val="visible"/>
                                      </p:to>
                                    </p:set>
                                    <p:anim calcmode="lin" valueType="num">
                                      <p:cBhvr>
                                        <p:cTn id="29"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95128" y="260648"/>
            <a:ext cx="7848872" cy="504056"/>
          </a:xfrm>
        </p:spPr>
        <p:txBody>
          <a:bodyPr>
            <a:noAutofit/>
          </a:bodyPr>
          <a:lstStyle/>
          <a:p>
            <a:r>
              <a:rPr lang="it-IT" sz="2400" b="1" dirty="0" smtClean="0">
                <a:solidFill>
                  <a:srgbClr val="FF0000"/>
                </a:solidFill>
              </a:rPr>
              <a:t>Padre assente e sviluppo emotivo e cognitivo dei figli</a:t>
            </a:r>
            <a:endParaRPr lang="it-IT" sz="2400" b="1" dirty="0">
              <a:solidFill>
                <a:srgbClr val="FF0000"/>
              </a:solidFill>
            </a:endParaRPr>
          </a:p>
        </p:txBody>
      </p:sp>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20</a:t>
            </a:fld>
            <a:endParaRPr lang="it-IT" dirty="0"/>
          </a:p>
        </p:txBody>
      </p:sp>
      <p:sp>
        <p:nvSpPr>
          <p:cNvPr id="8" name="Sottotitolo 7"/>
          <p:cNvSpPr>
            <a:spLocks noGrp="1"/>
          </p:cNvSpPr>
          <p:nvPr>
            <p:ph type="subTitle" idx="1"/>
          </p:nvPr>
        </p:nvSpPr>
        <p:spPr>
          <a:xfrm>
            <a:off x="1259632" y="1700808"/>
            <a:ext cx="7560840" cy="2664296"/>
          </a:xfrm>
          <a:solidFill>
            <a:srgbClr val="FFFF00"/>
          </a:solidFill>
          <a:ln w="25400">
            <a:solidFill>
              <a:schemeClr val="accent1"/>
            </a:solidFill>
          </a:ln>
        </p:spPr>
        <p:txBody>
          <a:bodyPr>
            <a:noAutofit/>
          </a:bodyPr>
          <a:lstStyle/>
          <a:p>
            <a:pPr algn="just"/>
            <a:r>
              <a:rPr lang="it-IT" sz="1800" b="1" dirty="0" smtClean="0">
                <a:solidFill>
                  <a:srgbClr val="FF0000"/>
                </a:solidFill>
              </a:rPr>
              <a:t>Negli ultimi anni</a:t>
            </a:r>
            <a:r>
              <a:rPr lang="it-IT" sz="1800" dirty="0" smtClean="0"/>
              <a:t>,  gli psicologi hanno cominciato a studiare più a fondo il ruolo dei genitori nello sviluppo del bambino. Così sono sorti vari studi che mettono in risalto l’importanza della figura paterna. </a:t>
            </a:r>
          </a:p>
          <a:p>
            <a:pPr algn="just"/>
            <a:r>
              <a:rPr lang="it-IT" sz="1800" b="1" dirty="0" smtClean="0">
                <a:solidFill>
                  <a:srgbClr val="FF0000"/>
                </a:solidFill>
              </a:rPr>
              <a:t>Queste ricerche</a:t>
            </a:r>
            <a:r>
              <a:rPr lang="it-IT" sz="1800" dirty="0" smtClean="0"/>
              <a:t> hanno rivelato come l’assenza del padre causi problemi di adattamento nei bambini, così come l’insorgere di comportamenti distruttivi man mano che crescono. </a:t>
            </a:r>
          </a:p>
          <a:p>
            <a:pPr algn="just"/>
            <a:r>
              <a:rPr lang="it-IT" sz="1800" b="1" dirty="0" smtClean="0">
                <a:solidFill>
                  <a:srgbClr val="FF0000"/>
                </a:solidFill>
              </a:rPr>
              <a:t>Ovviamente</a:t>
            </a:r>
            <a:r>
              <a:rPr lang="it-IT" sz="1800" dirty="0" smtClean="0"/>
              <a:t>, la sua presenza e la comprensione hanno l’effetto opposto: facilitano l’adattamento del bambino e promuovono un sano sviluppo psicologico.</a:t>
            </a:r>
            <a:endParaRPr lang="it-IT" sz="1800" dirty="0"/>
          </a:p>
        </p:txBody>
      </p:sp>
      <p:sp>
        <p:nvSpPr>
          <p:cNvPr id="9" name="CasellaDiTesto 8"/>
          <p:cNvSpPr txBox="1"/>
          <p:nvPr/>
        </p:nvSpPr>
        <p:spPr>
          <a:xfrm>
            <a:off x="1259632" y="836712"/>
            <a:ext cx="7560840" cy="830997"/>
          </a:xfrm>
          <a:prstGeom prst="rect">
            <a:avLst/>
          </a:prstGeom>
          <a:noFill/>
        </p:spPr>
        <p:txBody>
          <a:bodyPr wrap="square" rtlCol="0">
            <a:spAutoFit/>
          </a:bodyPr>
          <a:lstStyle/>
          <a:p>
            <a:pPr algn="ctr"/>
            <a:r>
              <a:rPr lang="it-IT" sz="2400" b="1" dirty="0" smtClean="0">
                <a:solidFill>
                  <a:srgbClr val="0070C0"/>
                </a:solidFill>
              </a:rPr>
              <a:t>Ogni uomo può essere padre. </a:t>
            </a:r>
          </a:p>
          <a:p>
            <a:pPr algn="ctr"/>
            <a:r>
              <a:rPr lang="it-IT" sz="2400" b="1" dirty="0" smtClean="0">
                <a:solidFill>
                  <a:srgbClr val="0070C0"/>
                </a:solidFill>
              </a:rPr>
              <a:t>Ci vuole una persona speciale per essere un papà</a:t>
            </a:r>
            <a:endParaRPr lang="it-IT" sz="2400" b="1" dirty="0">
              <a:solidFill>
                <a:srgbClr val="0070C0"/>
              </a:solidFill>
            </a:endParaRPr>
          </a:p>
        </p:txBody>
      </p:sp>
      <p:pic>
        <p:nvPicPr>
          <p:cNvPr id="3074" name="Picture 2" descr="C:\Users\Master\Desktop\Raccolta foto\foto PPT\padre figlio\p3.jpg"/>
          <p:cNvPicPr>
            <a:picLocks noChangeAspect="1" noChangeArrowheads="1"/>
          </p:cNvPicPr>
          <p:nvPr/>
        </p:nvPicPr>
        <p:blipFill>
          <a:blip r:embed="rId2" cstate="print"/>
          <a:srcRect/>
          <a:stretch>
            <a:fillRect/>
          </a:stretch>
        </p:blipFill>
        <p:spPr bwMode="auto">
          <a:xfrm>
            <a:off x="2987824" y="4437112"/>
            <a:ext cx="3909068" cy="208823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074"/>
                                        </p:tgtEl>
                                        <p:attrNameLst>
                                          <p:attrName>style.visibility</p:attrName>
                                        </p:attrNameLst>
                                      </p:cBhvr>
                                      <p:to>
                                        <p:strVal val="visible"/>
                                      </p:to>
                                    </p:set>
                                    <p:anim calcmode="lin" valueType="num">
                                      <p:cBhvr>
                                        <p:cTn id="13" dur="500" fill="hold"/>
                                        <p:tgtEl>
                                          <p:spTgt spid="3074"/>
                                        </p:tgtEl>
                                        <p:attrNameLst>
                                          <p:attrName>ppt_w</p:attrName>
                                        </p:attrNameLst>
                                      </p:cBhvr>
                                      <p:tavLst>
                                        <p:tav tm="0">
                                          <p:val>
                                            <p:fltVal val="0"/>
                                          </p:val>
                                        </p:tav>
                                        <p:tav tm="100000">
                                          <p:val>
                                            <p:strVal val="#ppt_w"/>
                                          </p:val>
                                        </p:tav>
                                      </p:tavLst>
                                    </p:anim>
                                    <p:anim calcmode="lin" valueType="num">
                                      <p:cBhvr>
                                        <p:cTn id="14" dur="500" fill="hold"/>
                                        <p:tgtEl>
                                          <p:spTgt spid="3074"/>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 calcmode="lin" valueType="num">
                                      <p:cBhvr>
                                        <p:cTn id="19"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8">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8">
                                            <p:txEl>
                                              <p:pRg st="1" end="1"/>
                                            </p:txEl>
                                          </p:spTgt>
                                        </p:tgtEl>
                                        <p:attrNameLst>
                                          <p:attrName>style.visibility</p:attrName>
                                        </p:attrNameLst>
                                      </p:cBhvr>
                                      <p:to>
                                        <p:strVal val="visible"/>
                                      </p:to>
                                    </p:set>
                                    <p:anim calcmode="lin" valueType="num">
                                      <p:cBhvr>
                                        <p:cTn id="26"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8">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8">
                                            <p:txEl>
                                              <p:pRg st="2" end="2"/>
                                            </p:txEl>
                                          </p:spTgt>
                                        </p:tgtEl>
                                        <p:attrNameLst>
                                          <p:attrName>style.visibility</p:attrName>
                                        </p:attrNameLst>
                                      </p:cBhvr>
                                      <p:to>
                                        <p:strVal val="visible"/>
                                      </p:to>
                                    </p:set>
                                    <p:anim calcmode="lin" valueType="num">
                                      <p:cBhvr>
                                        <p:cTn id="33"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95128" y="260648"/>
            <a:ext cx="7848872" cy="504056"/>
          </a:xfrm>
        </p:spPr>
        <p:txBody>
          <a:bodyPr>
            <a:noAutofit/>
          </a:bodyPr>
          <a:lstStyle/>
          <a:p>
            <a:r>
              <a:rPr lang="it-IT" sz="2400" b="1" dirty="0" smtClean="0">
                <a:solidFill>
                  <a:srgbClr val="FF0000"/>
                </a:solidFill>
              </a:rPr>
              <a:t>Padre assente e sviluppo emotivo e cognitivo dei figli</a:t>
            </a:r>
            <a:endParaRPr lang="it-IT" sz="2400" b="1" dirty="0">
              <a:solidFill>
                <a:srgbClr val="FF0000"/>
              </a:solidFill>
            </a:endParaRPr>
          </a:p>
        </p:txBody>
      </p:sp>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21</a:t>
            </a:fld>
            <a:endParaRPr lang="it-IT" dirty="0"/>
          </a:p>
        </p:txBody>
      </p:sp>
      <p:sp>
        <p:nvSpPr>
          <p:cNvPr id="8" name="Sottotitolo 7"/>
          <p:cNvSpPr>
            <a:spLocks noGrp="1"/>
          </p:cNvSpPr>
          <p:nvPr>
            <p:ph type="subTitle" idx="1"/>
          </p:nvPr>
        </p:nvSpPr>
        <p:spPr>
          <a:xfrm>
            <a:off x="1259632" y="1484784"/>
            <a:ext cx="7560840" cy="2088232"/>
          </a:xfrm>
          <a:solidFill>
            <a:srgbClr val="FFFF00"/>
          </a:solidFill>
          <a:ln w="25400">
            <a:solidFill>
              <a:schemeClr val="accent1"/>
            </a:solidFill>
          </a:ln>
        </p:spPr>
        <p:txBody>
          <a:bodyPr>
            <a:noAutofit/>
          </a:bodyPr>
          <a:lstStyle/>
          <a:p>
            <a:pPr algn="just"/>
            <a:r>
              <a:rPr lang="it-IT" sz="1800" b="1" dirty="0" smtClean="0">
                <a:solidFill>
                  <a:srgbClr val="FF0000"/>
                </a:solidFill>
              </a:rPr>
              <a:t>Un padre assente </a:t>
            </a:r>
            <a:r>
              <a:rPr lang="it-IT" sz="1800" dirty="0" smtClean="0"/>
              <a:t>può generare nel bambino problemi comportamentali. Il bambino ha bisogno di un confronto continuo con il mondo esterno. </a:t>
            </a:r>
          </a:p>
          <a:p>
            <a:pPr algn="just"/>
            <a:r>
              <a:rPr lang="it-IT" sz="1800" b="1" dirty="0" smtClean="0">
                <a:solidFill>
                  <a:srgbClr val="FF0000"/>
                </a:solidFill>
              </a:rPr>
              <a:t>La sola presenza fisica </a:t>
            </a:r>
            <a:r>
              <a:rPr lang="it-IT" sz="1800" dirty="0" smtClean="0"/>
              <a:t>del genitore non basta a forgiare il carattere, ad aiutare il bambino ad affrontare il mondo. </a:t>
            </a:r>
          </a:p>
          <a:p>
            <a:pPr algn="just"/>
            <a:r>
              <a:rPr lang="it-IT" sz="1800" b="1" dirty="0" smtClean="0">
                <a:solidFill>
                  <a:srgbClr val="FF0000"/>
                </a:solidFill>
              </a:rPr>
              <a:t>Anzi</a:t>
            </a:r>
            <a:r>
              <a:rPr lang="it-IT" sz="1800" dirty="0" smtClean="0"/>
              <a:t>. Talvolta può essere addirittura peggiore la presenza fisica di un genitore se questa non è accompagnata dalle opportune attenzioni nei confronti del bambino.</a:t>
            </a:r>
            <a:endParaRPr lang="it-IT" sz="1800" dirty="0"/>
          </a:p>
        </p:txBody>
      </p:sp>
      <p:sp>
        <p:nvSpPr>
          <p:cNvPr id="9" name="CasellaDiTesto 8"/>
          <p:cNvSpPr txBox="1"/>
          <p:nvPr/>
        </p:nvSpPr>
        <p:spPr>
          <a:xfrm>
            <a:off x="1259632" y="836713"/>
            <a:ext cx="7560840" cy="461665"/>
          </a:xfrm>
          <a:prstGeom prst="rect">
            <a:avLst/>
          </a:prstGeom>
          <a:noFill/>
        </p:spPr>
        <p:txBody>
          <a:bodyPr wrap="square" rtlCol="0">
            <a:spAutoFit/>
          </a:bodyPr>
          <a:lstStyle/>
          <a:p>
            <a:pPr algn="ctr"/>
            <a:r>
              <a:rPr lang="it-IT" sz="2400" b="1" dirty="0" smtClean="0">
                <a:solidFill>
                  <a:srgbClr val="0070C0"/>
                </a:solidFill>
              </a:rPr>
              <a:t>Padre assente. Problemi comportamentali</a:t>
            </a:r>
            <a:endParaRPr lang="it-IT" sz="2400" b="1" dirty="0">
              <a:solidFill>
                <a:srgbClr val="0070C0"/>
              </a:solidFill>
            </a:endParaRPr>
          </a:p>
        </p:txBody>
      </p:sp>
      <p:pic>
        <p:nvPicPr>
          <p:cNvPr id="4098" name="Picture 2" descr="C:\Users\Master\Desktop\Raccolta foto\foto PPT\padre figlio\p9.jpg"/>
          <p:cNvPicPr>
            <a:picLocks noChangeAspect="1" noChangeArrowheads="1"/>
          </p:cNvPicPr>
          <p:nvPr/>
        </p:nvPicPr>
        <p:blipFill>
          <a:blip r:embed="rId2" cstate="print"/>
          <a:srcRect/>
          <a:stretch>
            <a:fillRect/>
          </a:stretch>
        </p:blipFill>
        <p:spPr bwMode="auto">
          <a:xfrm>
            <a:off x="2843808" y="3645024"/>
            <a:ext cx="4399610" cy="288032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4098"/>
                                        </p:tgtEl>
                                        <p:attrNameLst>
                                          <p:attrName>style.visibility</p:attrName>
                                        </p:attrNameLst>
                                      </p:cBhvr>
                                      <p:to>
                                        <p:strVal val="visible"/>
                                      </p:to>
                                    </p:set>
                                    <p:anim calcmode="lin" valueType="num">
                                      <p:cBhvr>
                                        <p:cTn id="13" dur="500" fill="hold"/>
                                        <p:tgtEl>
                                          <p:spTgt spid="4098"/>
                                        </p:tgtEl>
                                        <p:attrNameLst>
                                          <p:attrName>ppt_w</p:attrName>
                                        </p:attrNameLst>
                                      </p:cBhvr>
                                      <p:tavLst>
                                        <p:tav tm="0">
                                          <p:val>
                                            <p:fltVal val="0"/>
                                          </p:val>
                                        </p:tav>
                                        <p:tav tm="100000">
                                          <p:val>
                                            <p:strVal val="#ppt_w"/>
                                          </p:val>
                                        </p:tav>
                                      </p:tavLst>
                                    </p:anim>
                                    <p:anim calcmode="lin" valueType="num">
                                      <p:cBhvr>
                                        <p:cTn id="14" dur="500" fill="hold"/>
                                        <p:tgtEl>
                                          <p:spTgt spid="4098"/>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 calcmode="lin" valueType="num">
                                      <p:cBhvr>
                                        <p:cTn id="19"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8">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8">
                                            <p:txEl>
                                              <p:pRg st="1" end="1"/>
                                            </p:txEl>
                                          </p:spTgt>
                                        </p:tgtEl>
                                        <p:attrNameLst>
                                          <p:attrName>style.visibility</p:attrName>
                                        </p:attrNameLst>
                                      </p:cBhvr>
                                      <p:to>
                                        <p:strVal val="visible"/>
                                      </p:to>
                                    </p:set>
                                    <p:anim calcmode="lin" valueType="num">
                                      <p:cBhvr>
                                        <p:cTn id="26"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8">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8">
                                            <p:txEl>
                                              <p:pRg st="2" end="2"/>
                                            </p:txEl>
                                          </p:spTgt>
                                        </p:tgtEl>
                                        <p:attrNameLst>
                                          <p:attrName>style.visibility</p:attrName>
                                        </p:attrNameLst>
                                      </p:cBhvr>
                                      <p:to>
                                        <p:strVal val="visible"/>
                                      </p:to>
                                    </p:set>
                                    <p:anim calcmode="lin" valueType="num">
                                      <p:cBhvr>
                                        <p:cTn id="33"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95128" y="260648"/>
            <a:ext cx="7848872" cy="504056"/>
          </a:xfrm>
        </p:spPr>
        <p:txBody>
          <a:bodyPr>
            <a:noAutofit/>
          </a:bodyPr>
          <a:lstStyle/>
          <a:p>
            <a:r>
              <a:rPr lang="it-IT" sz="2400" b="1" dirty="0" smtClean="0">
                <a:solidFill>
                  <a:srgbClr val="FF0000"/>
                </a:solidFill>
              </a:rPr>
              <a:t>Padre assente e sviluppo emotivo e cognitivo dei figli</a:t>
            </a:r>
            <a:endParaRPr lang="it-IT" sz="2400" b="1" dirty="0">
              <a:solidFill>
                <a:srgbClr val="FF0000"/>
              </a:solidFill>
            </a:endParaRPr>
          </a:p>
        </p:txBody>
      </p:sp>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22</a:t>
            </a:fld>
            <a:endParaRPr lang="it-IT" dirty="0"/>
          </a:p>
        </p:txBody>
      </p:sp>
      <p:sp>
        <p:nvSpPr>
          <p:cNvPr id="8" name="Sottotitolo 7"/>
          <p:cNvSpPr>
            <a:spLocks noGrp="1"/>
          </p:cNvSpPr>
          <p:nvPr>
            <p:ph type="subTitle" idx="1"/>
          </p:nvPr>
        </p:nvSpPr>
        <p:spPr>
          <a:xfrm>
            <a:off x="1259632" y="1484784"/>
            <a:ext cx="7560840" cy="1440160"/>
          </a:xfrm>
          <a:solidFill>
            <a:srgbClr val="FFFF00"/>
          </a:solidFill>
          <a:ln w="25400">
            <a:solidFill>
              <a:schemeClr val="accent1"/>
            </a:solidFill>
          </a:ln>
        </p:spPr>
        <p:txBody>
          <a:bodyPr>
            <a:noAutofit/>
          </a:bodyPr>
          <a:lstStyle/>
          <a:p>
            <a:pPr algn="just"/>
            <a:r>
              <a:rPr lang="it-IT" sz="1800" b="1" dirty="0" smtClean="0">
                <a:solidFill>
                  <a:srgbClr val="FF0000"/>
                </a:solidFill>
              </a:rPr>
              <a:t>Un padre assente</a:t>
            </a:r>
            <a:r>
              <a:rPr lang="it-IT" sz="1800" dirty="0" smtClean="0"/>
              <a:t>, o che mette in discussione ogni attività del bambino genera in lui ansia, insicurezza. </a:t>
            </a:r>
          </a:p>
          <a:p>
            <a:pPr algn="just"/>
            <a:r>
              <a:rPr lang="it-IT" sz="1800" b="1" dirty="0" smtClean="0">
                <a:solidFill>
                  <a:srgbClr val="FF0000"/>
                </a:solidFill>
              </a:rPr>
              <a:t>È importante </a:t>
            </a:r>
            <a:r>
              <a:rPr lang="it-IT" sz="1800" dirty="0" smtClean="0"/>
              <a:t>metterli in discussione certo, ma in maniera costruttiva, facendo comprendere che si è “dalla loro parte” sempre e comunque. Lo stimolo non va confuso con il disfattismo, con la negatività fine a se stessa.</a:t>
            </a:r>
            <a:endParaRPr lang="it-IT" sz="1800" dirty="0"/>
          </a:p>
        </p:txBody>
      </p:sp>
      <p:sp>
        <p:nvSpPr>
          <p:cNvPr id="9" name="CasellaDiTesto 8"/>
          <p:cNvSpPr txBox="1"/>
          <p:nvPr/>
        </p:nvSpPr>
        <p:spPr>
          <a:xfrm>
            <a:off x="1259632" y="836713"/>
            <a:ext cx="7560840" cy="461665"/>
          </a:xfrm>
          <a:prstGeom prst="rect">
            <a:avLst/>
          </a:prstGeom>
          <a:noFill/>
        </p:spPr>
        <p:txBody>
          <a:bodyPr wrap="square" rtlCol="0">
            <a:spAutoFit/>
          </a:bodyPr>
          <a:lstStyle/>
          <a:p>
            <a:pPr algn="ctr"/>
            <a:r>
              <a:rPr lang="it-IT" sz="2400" b="1" dirty="0" smtClean="0">
                <a:solidFill>
                  <a:srgbClr val="0070C0"/>
                </a:solidFill>
              </a:rPr>
              <a:t>Insicurezza e ansia</a:t>
            </a:r>
          </a:p>
        </p:txBody>
      </p:sp>
      <p:pic>
        <p:nvPicPr>
          <p:cNvPr id="5122" name="Picture 2" descr="C:\Users\Master\Desktop\Raccolta foto\foto PPT\padre figlio\p11.jpg"/>
          <p:cNvPicPr>
            <a:picLocks noChangeAspect="1" noChangeArrowheads="1"/>
          </p:cNvPicPr>
          <p:nvPr/>
        </p:nvPicPr>
        <p:blipFill>
          <a:blip r:embed="rId2" cstate="print"/>
          <a:srcRect/>
          <a:stretch>
            <a:fillRect/>
          </a:stretch>
        </p:blipFill>
        <p:spPr bwMode="auto">
          <a:xfrm>
            <a:off x="2123728" y="3068960"/>
            <a:ext cx="5942555" cy="3456384"/>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5122"/>
                                        </p:tgtEl>
                                        <p:attrNameLst>
                                          <p:attrName>style.visibility</p:attrName>
                                        </p:attrNameLst>
                                      </p:cBhvr>
                                      <p:to>
                                        <p:strVal val="visible"/>
                                      </p:to>
                                    </p:set>
                                    <p:anim calcmode="lin" valueType="num">
                                      <p:cBhvr>
                                        <p:cTn id="13" dur="500" fill="hold"/>
                                        <p:tgtEl>
                                          <p:spTgt spid="5122"/>
                                        </p:tgtEl>
                                        <p:attrNameLst>
                                          <p:attrName>ppt_w</p:attrName>
                                        </p:attrNameLst>
                                      </p:cBhvr>
                                      <p:tavLst>
                                        <p:tav tm="0">
                                          <p:val>
                                            <p:fltVal val="0"/>
                                          </p:val>
                                        </p:tav>
                                        <p:tav tm="100000">
                                          <p:val>
                                            <p:strVal val="#ppt_w"/>
                                          </p:val>
                                        </p:tav>
                                      </p:tavLst>
                                    </p:anim>
                                    <p:anim calcmode="lin" valueType="num">
                                      <p:cBhvr>
                                        <p:cTn id="14" dur="500" fill="hold"/>
                                        <p:tgtEl>
                                          <p:spTgt spid="5122"/>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8">
                                            <p:bg/>
                                          </p:spTgt>
                                        </p:tgtEl>
                                        <p:attrNameLst>
                                          <p:attrName>style.visibility</p:attrName>
                                        </p:attrNameLst>
                                      </p:cBhvr>
                                      <p:to>
                                        <p:strVal val="visible"/>
                                      </p:to>
                                    </p:set>
                                    <p:anim calcmode="lin" valueType="num">
                                      <p:cBhvr>
                                        <p:cTn id="19" dur="500" fill="hold"/>
                                        <p:tgtEl>
                                          <p:spTgt spid="8">
                                            <p:bg/>
                                          </p:spTgt>
                                        </p:tgtEl>
                                        <p:attrNameLst>
                                          <p:attrName>ppt_w</p:attrName>
                                        </p:attrNameLst>
                                      </p:cBhvr>
                                      <p:tavLst>
                                        <p:tav tm="0">
                                          <p:val>
                                            <p:fltVal val="0"/>
                                          </p:val>
                                        </p:tav>
                                        <p:tav tm="100000">
                                          <p:val>
                                            <p:strVal val="#ppt_w"/>
                                          </p:val>
                                        </p:tav>
                                      </p:tavLst>
                                    </p:anim>
                                    <p:anim calcmode="lin" valueType="num">
                                      <p:cBhvr>
                                        <p:cTn id="20" dur="500" fill="hold"/>
                                        <p:tgtEl>
                                          <p:spTgt spid="8">
                                            <p:bg/>
                                          </p:spTgt>
                                        </p:tgtEl>
                                        <p:attrNameLst>
                                          <p:attrName>ppt_h</p:attrName>
                                        </p:attrNameLst>
                                      </p:cBhvr>
                                      <p:tavLst>
                                        <p:tav tm="0">
                                          <p:val>
                                            <p:fltVal val="0"/>
                                          </p:val>
                                        </p:tav>
                                        <p:tav tm="100000">
                                          <p:val>
                                            <p:strVal val="#ppt_h"/>
                                          </p:val>
                                        </p:tav>
                                      </p:tavLst>
                                    </p:anim>
                                    <p:animEffect transition="in" filter="fade">
                                      <p:cBhvr>
                                        <p:cTn id="21" dur="500"/>
                                        <p:tgtEl>
                                          <p:spTgt spid="8">
                                            <p:bg/>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8">
                                            <p:txEl>
                                              <p:pRg st="0" end="0"/>
                                            </p:txEl>
                                          </p:spTgt>
                                        </p:tgtEl>
                                        <p:attrNameLst>
                                          <p:attrName>style.visibility</p:attrName>
                                        </p:attrNameLst>
                                      </p:cBhvr>
                                      <p:to>
                                        <p:strVal val="visible"/>
                                      </p:to>
                                    </p:set>
                                    <p:anim calcmode="lin" valueType="num">
                                      <p:cBhvr>
                                        <p:cTn id="26"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7"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28" dur="500"/>
                                        <p:tgtEl>
                                          <p:spTgt spid="8">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grpId="0" nodeType="clickEffect">
                                  <p:stCondLst>
                                    <p:cond delay="0"/>
                                  </p:stCondLst>
                                  <p:childTnLst>
                                    <p:set>
                                      <p:cBhvr>
                                        <p:cTn id="32" dur="1" fill="hold">
                                          <p:stCondLst>
                                            <p:cond delay="0"/>
                                          </p:stCondLst>
                                        </p:cTn>
                                        <p:tgtEl>
                                          <p:spTgt spid="8">
                                            <p:txEl>
                                              <p:pRg st="1" end="1"/>
                                            </p:txEl>
                                          </p:spTgt>
                                        </p:tgtEl>
                                        <p:attrNameLst>
                                          <p:attrName>style.visibility</p:attrName>
                                        </p:attrNameLst>
                                      </p:cBhvr>
                                      <p:to>
                                        <p:strVal val="visible"/>
                                      </p:to>
                                    </p:set>
                                    <p:anim calcmode="lin" valueType="num">
                                      <p:cBhvr>
                                        <p:cTn id="33"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34"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35"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95128" y="260648"/>
            <a:ext cx="7848872" cy="504056"/>
          </a:xfrm>
        </p:spPr>
        <p:txBody>
          <a:bodyPr>
            <a:noAutofit/>
          </a:bodyPr>
          <a:lstStyle/>
          <a:p>
            <a:r>
              <a:rPr lang="it-IT" sz="2400" b="1" dirty="0" smtClean="0">
                <a:solidFill>
                  <a:srgbClr val="FF0000"/>
                </a:solidFill>
              </a:rPr>
              <a:t>Padre assente e sviluppo emotivo e cognitivo dei figli</a:t>
            </a:r>
            <a:endParaRPr lang="it-IT" sz="2400" b="1" dirty="0">
              <a:solidFill>
                <a:srgbClr val="FF0000"/>
              </a:solidFill>
            </a:endParaRPr>
          </a:p>
        </p:txBody>
      </p:sp>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23</a:t>
            </a:fld>
            <a:endParaRPr lang="it-IT" dirty="0"/>
          </a:p>
        </p:txBody>
      </p:sp>
      <p:sp>
        <p:nvSpPr>
          <p:cNvPr id="8" name="Sottotitolo 7"/>
          <p:cNvSpPr>
            <a:spLocks noGrp="1"/>
          </p:cNvSpPr>
          <p:nvPr>
            <p:ph type="subTitle" idx="1"/>
          </p:nvPr>
        </p:nvSpPr>
        <p:spPr>
          <a:xfrm>
            <a:off x="1259632" y="1484784"/>
            <a:ext cx="7560840" cy="1728192"/>
          </a:xfrm>
          <a:solidFill>
            <a:srgbClr val="FFFF00"/>
          </a:solidFill>
          <a:ln w="25400">
            <a:solidFill>
              <a:schemeClr val="accent1"/>
            </a:solidFill>
          </a:ln>
        </p:spPr>
        <p:txBody>
          <a:bodyPr>
            <a:noAutofit/>
          </a:bodyPr>
          <a:lstStyle/>
          <a:p>
            <a:pPr algn="just"/>
            <a:r>
              <a:rPr lang="it-IT" sz="1800" b="1" dirty="0" smtClean="0">
                <a:solidFill>
                  <a:srgbClr val="FF0000"/>
                </a:solidFill>
              </a:rPr>
              <a:t>Il fatto di non riconoscere </a:t>
            </a:r>
            <a:r>
              <a:rPr lang="it-IT" sz="1800" dirty="0" smtClean="0"/>
              <a:t>pienamente l’affetto del padre, o quantomeno il fatto di non avvertire senso di approvazione, porta il subconscio del bambino a ridurre la stima in se stesso. </a:t>
            </a:r>
          </a:p>
          <a:p>
            <a:pPr algn="just"/>
            <a:r>
              <a:rPr lang="it-IT" sz="1800" b="1" dirty="0" smtClean="0">
                <a:solidFill>
                  <a:srgbClr val="FF0000"/>
                </a:solidFill>
              </a:rPr>
              <a:t>La personalità del bambino </a:t>
            </a:r>
            <a:r>
              <a:rPr lang="it-IT" sz="1800" dirty="0" smtClean="0"/>
              <a:t>non è ancora pienamente sviluppata, si sta creando adesso, e sentirsi poco accettato da una figura cosi vicina ed importante come quella del padre condizionerà l’evoluzione del suo carattere.</a:t>
            </a:r>
            <a:endParaRPr lang="it-IT" sz="1800" dirty="0"/>
          </a:p>
        </p:txBody>
      </p:sp>
      <p:sp>
        <p:nvSpPr>
          <p:cNvPr id="9" name="CasellaDiTesto 8"/>
          <p:cNvSpPr txBox="1"/>
          <p:nvPr/>
        </p:nvSpPr>
        <p:spPr>
          <a:xfrm>
            <a:off x="1259632" y="836713"/>
            <a:ext cx="7560840" cy="461665"/>
          </a:xfrm>
          <a:prstGeom prst="rect">
            <a:avLst/>
          </a:prstGeom>
          <a:noFill/>
        </p:spPr>
        <p:txBody>
          <a:bodyPr wrap="square" rtlCol="0">
            <a:spAutoFit/>
          </a:bodyPr>
          <a:lstStyle/>
          <a:p>
            <a:pPr algn="ctr"/>
            <a:r>
              <a:rPr lang="it-IT" sz="2400" b="1" dirty="0" smtClean="0">
                <a:solidFill>
                  <a:srgbClr val="0070C0"/>
                </a:solidFill>
              </a:rPr>
              <a:t>Autostima</a:t>
            </a:r>
          </a:p>
        </p:txBody>
      </p:sp>
      <p:pic>
        <p:nvPicPr>
          <p:cNvPr id="6146" name="Picture 2" descr="C:\Users\Master\Desktop\Raccolta foto\foto PPT\padre figlio\p2.jpg"/>
          <p:cNvPicPr>
            <a:picLocks noChangeAspect="1" noChangeArrowheads="1"/>
          </p:cNvPicPr>
          <p:nvPr/>
        </p:nvPicPr>
        <p:blipFill>
          <a:blip r:embed="rId2" cstate="print"/>
          <a:srcRect/>
          <a:stretch>
            <a:fillRect/>
          </a:stretch>
        </p:blipFill>
        <p:spPr bwMode="auto">
          <a:xfrm>
            <a:off x="2051720" y="3284984"/>
            <a:ext cx="6006263" cy="316835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6146"/>
                                        </p:tgtEl>
                                        <p:attrNameLst>
                                          <p:attrName>style.visibility</p:attrName>
                                        </p:attrNameLst>
                                      </p:cBhvr>
                                      <p:to>
                                        <p:strVal val="visible"/>
                                      </p:to>
                                    </p:set>
                                    <p:anim calcmode="lin" valueType="num">
                                      <p:cBhvr>
                                        <p:cTn id="13" dur="500" fill="hold"/>
                                        <p:tgtEl>
                                          <p:spTgt spid="6146"/>
                                        </p:tgtEl>
                                        <p:attrNameLst>
                                          <p:attrName>ppt_w</p:attrName>
                                        </p:attrNameLst>
                                      </p:cBhvr>
                                      <p:tavLst>
                                        <p:tav tm="0">
                                          <p:val>
                                            <p:fltVal val="0"/>
                                          </p:val>
                                        </p:tav>
                                        <p:tav tm="100000">
                                          <p:val>
                                            <p:strVal val="#ppt_w"/>
                                          </p:val>
                                        </p:tav>
                                      </p:tavLst>
                                    </p:anim>
                                    <p:anim calcmode="lin" valueType="num">
                                      <p:cBhvr>
                                        <p:cTn id="14" dur="500" fill="hold"/>
                                        <p:tgtEl>
                                          <p:spTgt spid="6146"/>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 calcmode="lin" valueType="num">
                                      <p:cBhvr>
                                        <p:cTn id="19"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8">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8">
                                            <p:txEl>
                                              <p:pRg st="1" end="1"/>
                                            </p:txEl>
                                          </p:spTgt>
                                        </p:tgtEl>
                                        <p:attrNameLst>
                                          <p:attrName>style.visibility</p:attrName>
                                        </p:attrNameLst>
                                      </p:cBhvr>
                                      <p:to>
                                        <p:strVal val="visible"/>
                                      </p:to>
                                    </p:set>
                                    <p:anim calcmode="lin" valueType="num">
                                      <p:cBhvr>
                                        <p:cTn id="26"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95128" y="260648"/>
            <a:ext cx="7848872" cy="504056"/>
          </a:xfrm>
        </p:spPr>
        <p:txBody>
          <a:bodyPr>
            <a:noAutofit/>
          </a:bodyPr>
          <a:lstStyle/>
          <a:p>
            <a:r>
              <a:rPr lang="it-IT" sz="2400" b="1" dirty="0" smtClean="0">
                <a:solidFill>
                  <a:srgbClr val="FF0000"/>
                </a:solidFill>
              </a:rPr>
              <a:t>Padre assente e sviluppo emotivo e cognitivo dei figli</a:t>
            </a:r>
            <a:endParaRPr lang="it-IT" sz="2400" b="1" dirty="0">
              <a:solidFill>
                <a:srgbClr val="FF0000"/>
              </a:solidFill>
            </a:endParaRPr>
          </a:p>
        </p:txBody>
      </p:sp>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24</a:t>
            </a:fld>
            <a:endParaRPr lang="it-IT" dirty="0"/>
          </a:p>
        </p:txBody>
      </p:sp>
      <p:sp>
        <p:nvSpPr>
          <p:cNvPr id="8" name="Sottotitolo 7"/>
          <p:cNvSpPr>
            <a:spLocks noGrp="1"/>
          </p:cNvSpPr>
          <p:nvPr>
            <p:ph type="subTitle" idx="1"/>
          </p:nvPr>
        </p:nvSpPr>
        <p:spPr>
          <a:xfrm>
            <a:off x="1259632" y="1484784"/>
            <a:ext cx="7560840" cy="2088232"/>
          </a:xfrm>
          <a:solidFill>
            <a:srgbClr val="FFFF00"/>
          </a:solidFill>
          <a:ln w="25400">
            <a:solidFill>
              <a:schemeClr val="accent1"/>
            </a:solidFill>
          </a:ln>
        </p:spPr>
        <p:txBody>
          <a:bodyPr>
            <a:noAutofit/>
          </a:bodyPr>
          <a:lstStyle/>
          <a:p>
            <a:pPr algn="just"/>
            <a:r>
              <a:rPr lang="it-IT" sz="1800" b="1" dirty="0" smtClean="0">
                <a:solidFill>
                  <a:srgbClr val="FF0000"/>
                </a:solidFill>
              </a:rPr>
              <a:t>La madre spesso</a:t>
            </a:r>
            <a:r>
              <a:rPr lang="it-IT" sz="1800" dirty="0" smtClean="0"/>
              <a:t>, pur di salvaguardare “l’unione familiare” tenta invano di giustificare l’assenza paterna con frasi tipo:</a:t>
            </a:r>
            <a:br>
              <a:rPr lang="it-IT" sz="1800" dirty="0" smtClean="0"/>
            </a:br>
            <a:r>
              <a:rPr lang="it-IT" sz="1800" dirty="0" smtClean="0"/>
              <a:t>“dai sai benissimo com’è fatto tuo padre”; “tuo padre non si rende conto”;  “cerca di capire tuo padre”;  “tuo padre lo fa per te”.</a:t>
            </a:r>
          </a:p>
          <a:p>
            <a:pPr algn="just"/>
            <a:r>
              <a:rPr lang="it-IT" sz="1800" b="1" dirty="0" smtClean="0">
                <a:solidFill>
                  <a:srgbClr val="FF0000"/>
                </a:solidFill>
              </a:rPr>
              <a:t>La madre fondamentalmente </a:t>
            </a:r>
            <a:r>
              <a:rPr lang="it-IT" sz="1800" dirty="0" smtClean="0"/>
              <a:t>ha imparato ad accettare il carattere distaccato del compagno, e cerca di farlo comprendere anche al figlio. Cerca di riportare a proprio modo la serenità in famiglia.</a:t>
            </a:r>
            <a:endParaRPr lang="it-IT" sz="1800" dirty="0"/>
          </a:p>
        </p:txBody>
      </p:sp>
      <p:sp>
        <p:nvSpPr>
          <p:cNvPr id="9" name="CasellaDiTesto 8"/>
          <p:cNvSpPr txBox="1"/>
          <p:nvPr/>
        </p:nvSpPr>
        <p:spPr>
          <a:xfrm>
            <a:off x="1259632" y="836713"/>
            <a:ext cx="7560840" cy="461665"/>
          </a:xfrm>
          <a:prstGeom prst="rect">
            <a:avLst/>
          </a:prstGeom>
          <a:noFill/>
        </p:spPr>
        <p:txBody>
          <a:bodyPr wrap="square" rtlCol="0">
            <a:spAutoFit/>
          </a:bodyPr>
          <a:lstStyle/>
          <a:p>
            <a:pPr algn="ctr"/>
            <a:r>
              <a:rPr lang="it-IT" sz="2400" b="1" dirty="0" smtClean="0">
                <a:solidFill>
                  <a:srgbClr val="0070C0"/>
                </a:solidFill>
              </a:rPr>
              <a:t>Assenza paterna: il ruolo della madre</a:t>
            </a:r>
          </a:p>
        </p:txBody>
      </p:sp>
      <p:pic>
        <p:nvPicPr>
          <p:cNvPr id="7170" name="Picture 2" descr="C:\Users\Master\Desktop\Raccolta foto\foto PPT\padre figlio\p12.jpg"/>
          <p:cNvPicPr>
            <a:picLocks noChangeAspect="1" noChangeArrowheads="1"/>
          </p:cNvPicPr>
          <p:nvPr/>
        </p:nvPicPr>
        <p:blipFill>
          <a:blip r:embed="rId2" cstate="print"/>
          <a:srcRect/>
          <a:stretch>
            <a:fillRect/>
          </a:stretch>
        </p:blipFill>
        <p:spPr bwMode="auto">
          <a:xfrm>
            <a:off x="2699792" y="3645024"/>
            <a:ext cx="4464496" cy="2896321"/>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7170"/>
                                        </p:tgtEl>
                                        <p:attrNameLst>
                                          <p:attrName>style.visibility</p:attrName>
                                        </p:attrNameLst>
                                      </p:cBhvr>
                                      <p:to>
                                        <p:strVal val="visible"/>
                                      </p:to>
                                    </p:set>
                                    <p:anim calcmode="lin" valueType="num">
                                      <p:cBhvr>
                                        <p:cTn id="13" dur="500" fill="hold"/>
                                        <p:tgtEl>
                                          <p:spTgt spid="7170"/>
                                        </p:tgtEl>
                                        <p:attrNameLst>
                                          <p:attrName>ppt_w</p:attrName>
                                        </p:attrNameLst>
                                      </p:cBhvr>
                                      <p:tavLst>
                                        <p:tav tm="0">
                                          <p:val>
                                            <p:fltVal val="0"/>
                                          </p:val>
                                        </p:tav>
                                        <p:tav tm="100000">
                                          <p:val>
                                            <p:strVal val="#ppt_w"/>
                                          </p:val>
                                        </p:tav>
                                      </p:tavLst>
                                    </p:anim>
                                    <p:anim calcmode="lin" valueType="num">
                                      <p:cBhvr>
                                        <p:cTn id="14" dur="500" fill="hold"/>
                                        <p:tgtEl>
                                          <p:spTgt spid="7170"/>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 calcmode="lin" valueType="num">
                                      <p:cBhvr>
                                        <p:cTn id="19"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8">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8">
                                            <p:txEl>
                                              <p:pRg st="1" end="1"/>
                                            </p:txEl>
                                          </p:spTgt>
                                        </p:tgtEl>
                                        <p:attrNameLst>
                                          <p:attrName>style.visibility</p:attrName>
                                        </p:attrNameLst>
                                      </p:cBhvr>
                                      <p:to>
                                        <p:strVal val="visible"/>
                                      </p:to>
                                    </p:set>
                                    <p:anim calcmode="lin" valueType="num">
                                      <p:cBhvr>
                                        <p:cTn id="26"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95128" y="260648"/>
            <a:ext cx="7848872" cy="504056"/>
          </a:xfrm>
        </p:spPr>
        <p:txBody>
          <a:bodyPr>
            <a:noAutofit/>
          </a:bodyPr>
          <a:lstStyle/>
          <a:p>
            <a:r>
              <a:rPr lang="it-IT" sz="2400" b="1" dirty="0" smtClean="0">
                <a:solidFill>
                  <a:srgbClr val="FF0000"/>
                </a:solidFill>
              </a:rPr>
              <a:t>Padre assente e sviluppo emotivo e cognitivo dei figli</a:t>
            </a:r>
            <a:endParaRPr lang="it-IT" sz="2400" b="1" dirty="0">
              <a:solidFill>
                <a:srgbClr val="FF0000"/>
              </a:solidFill>
            </a:endParaRPr>
          </a:p>
        </p:txBody>
      </p:sp>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25</a:t>
            </a:fld>
            <a:endParaRPr lang="it-IT" dirty="0"/>
          </a:p>
        </p:txBody>
      </p:sp>
      <p:sp>
        <p:nvSpPr>
          <p:cNvPr id="8" name="Sottotitolo 7"/>
          <p:cNvSpPr>
            <a:spLocks noGrp="1"/>
          </p:cNvSpPr>
          <p:nvPr>
            <p:ph type="subTitle" idx="1"/>
          </p:nvPr>
        </p:nvSpPr>
        <p:spPr>
          <a:xfrm>
            <a:off x="1259632" y="1556792"/>
            <a:ext cx="7560840" cy="4752528"/>
          </a:xfrm>
          <a:solidFill>
            <a:srgbClr val="FFFF00"/>
          </a:solidFill>
          <a:ln w="25400">
            <a:solidFill>
              <a:schemeClr val="accent1"/>
            </a:solidFill>
          </a:ln>
        </p:spPr>
        <p:txBody>
          <a:bodyPr>
            <a:noAutofit/>
          </a:bodyPr>
          <a:lstStyle/>
          <a:p>
            <a:pPr algn="just"/>
            <a:r>
              <a:rPr lang="it-IT" sz="1800" b="1" dirty="0" smtClean="0">
                <a:solidFill>
                  <a:srgbClr val="FF0000"/>
                </a:solidFill>
              </a:rPr>
              <a:t>Cosi come per qualsiasi figura </a:t>
            </a:r>
            <a:r>
              <a:rPr lang="it-IT" sz="1800" dirty="0" smtClean="0"/>
              <a:t>che cresce accanto al bambino, ma che risulta emotivamente assente, anche la poca presenza di un padre genera conseguenze che si prolungano fino all’età adulta. </a:t>
            </a:r>
          </a:p>
          <a:p>
            <a:pPr algn="just"/>
            <a:endParaRPr lang="it-IT" sz="1800" b="1" dirty="0" smtClean="0">
              <a:solidFill>
                <a:srgbClr val="FF0000"/>
              </a:solidFill>
            </a:endParaRPr>
          </a:p>
          <a:p>
            <a:pPr algn="just"/>
            <a:r>
              <a:rPr lang="it-IT" sz="1800" b="1" dirty="0" smtClean="0">
                <a:solidFill>
                  <a:srgbClr val="FF0000"/>
                </a:solidFill>
              </a:rPr>
              <a:t>L’adulto</a:t>
            </a:r>
            <a:r>
              <a:rPr lang="it-IT" sz="1800" dirty="0" smtClean="0"/>
              <a:t> che ha avuto un padre poco presente infatti rimane, sotto alcuni aspetti, lo stesso bambino insicuro e ansioso che era un tempo.</a:t>
            </a:r>
          </a:p>
          <a:p>
            <a:pPr algn="just"/>
            <a:endParaRPr lang="it-IT" sz="1800" b="1" dirty="0" smtClean="0">
              <a:solidFill>
                <a:srgbClr val="FF0000"/>
              </a:solidFill>
            </a:endParaRPr>
          </a:p>
          <a:p>
            <a:pPr algn="just"/>
            <a:r>
              <a:rPr lang="it-IT" sz="1800" b="1" dirty="0" smtClean="0">
                <a:solidFill>
                  <a:srgbClr val="FF0000"/>
                </a:solidFill>
              </a:rPr>
              <a:t>Questo può provocare </a:t>
            </a:r>
            <a:r>
              <a:rPr lang="it-IT" sz="1800" dirty="0" smtClean="0"/>
              <a:t>problemi, anche in età avanzata, nell’approcciarsi con gli altri. Il soggetto quindi sarà affetto molto probabilmente da forme di distacco sociale, di superficialità nei rapporti, di problemi di fiducia nei confronti degli altri.</a:t>
            </a:r>
          </a:p>
          <a:p>
            <a:pPr algn="ctr"/>
            <a:r>
              <a:rPr lang="it-IT" sz="2000" b="1" i="1" dirty="0" smtClean="0">
                <a:solidFill>
                  <a:srgbClr val="002060"/>
                </a:solidFill>
              </a:rPr>
              <a:t>Il seme della negatività interrato anni prima è diventato un germoglio, durante l’adolescenza un delicato arbusto e da adulto da i suoi frutti che si concretizzano con emozioni quali: </a:t>
            </a:r>
          </a:p>
          <a:p>
            <a:pPr algn="ctr"/>
            <a:r>
              <a:rPr lang="it-IT" sz="2000" b="1" i="1" dirty="0" smtClean="0">
                <a:solidFill>
                  <a:srgbClr val="002060"/>
                </a:solidFill>
              </a:rPr>
              <a:t>paura e sfiducia verso il prossimo.</a:t>
            </a:r>
            <a:endParaRPr lang="it-IT" sz="2000" b="1" dirty="0">
              <a:solidFill>
                <a:srgbClr val="002060"/>
              </a:solidFill>
            </a:endParaRPr>
          </a:p>
        </p:txBody>
      </p:sp>
      <p:sp>
        <p:nvSpPr>
          <p:cNvPr id="9" name="CasellaDiTesto 8"/>
          <p:cNvSpPr txBox="1"/>
          <p:nvPr/>
        </p:nvSpPr>
        <p:spPr>
          <a:xfrm>
            <a:off x="1259632" y="836713"/>
            <a:ext cx="7560840" cy="461665"/>
          </a:xfrm>
          <a:prstGeom prst="rect">
            <a:avLst/>
          </a:prstGeom>
          <a:noFill/>
        </p:spPr>
        <p:txBody>
          <a:bodyPr wrap="square" rtlCol="0">
            <a:spAutoFit/>
          </a:bodyPr>
          <a:lstStyle/>
          <a:p>
            <a:pPr algn="ctr"/>
            <a:r>
              <a:rPr lang="it-IT" sz="2400" b="1" dirty="0" smtClean="0">
                <a:solidFill>
                  <a:srgbClr val="0070C0"/>
                </a:solidFill>
              </a:rPr>
              <a:t>Padre assente: cosa succede da adulti?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p:cTn id="13"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nodeType="clickEffect">
                                  <p:stCondLst>
                                    <p:cond delay="0"/>
                                  </p:stCondLst>
                                  <p:childTnLst>
                                    <p:set>
                                      <p:cBhvr>
                                        <p:cTn id="19" dur="1" fill="hold">
                                          <p:stCondLst>
                                            <p:cond delay="0"/>
                                          </p:stCondLst>
                                        </p:cTn>
                                        <p:tgtEl>
                                          <p:spTgt spid="8">
                                            <p:txEl>
                                              <p:pRg st="2" end="2"/>
                                            </p:txEl>
                                          </p:spTgt>
                                        </p:tgtEl>
                                        <p:attrNameLst>
                                          <p:attrName>style.visibility</p:attrName>
                                        </p:attrNameLst>
                                      </p:cBhvr>
                                      <p:to>
                                        <p:strVal val="visible"/>
                                      </p:to>
                                    </p:set>
                                    <p:anim calcmode="lin" valueType="num">
                                      <p:cBhvr>
                                        <p:cTn id="20"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 calcmode="lin" valueType="num">
                                      <p:cBhvr>
                                        <p:cTn id="27" dur="500" fill="hold"/>
                                        <p:tgtEl>
                                          <p:spTgt spid="8">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8">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8">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nodeType="clickEffect">
                                  <p:stCondLst>
                                    <p:cond delay="0"/>
                                  </p:stCondLst>
                                  <p:childTnLst>
                                    <p:set>
                                      <p:cBhvr>
                                        <p:cTn id="33" dur="1" fill="hold">
                                          <p:stCondLst>
                                            <p:cond delay="0"/>
                                          </p:stCondLst>
                                        </p:cTn>
                                        <p:tgtEl>
                                          <p:spTgt spid="8">
                                            <p:txEl>
                                              <p:pRg st="5" end="5"/>
                                            </p:txEl>
                                          </p:spTgt>
                                        </p:tgtEl>
                                        <p:attrNameLst>
                                          <p:attrName>style.visibility</p:attrName>
                                        </p:attrNameLst>
                                      </p:cBhvr>
                                      <p:to>
                                        <p:strVal val="visible"/>
                                      </p:to>
                                    </p:set>
                                    <p:anim calcmode="lin" valueType="num">
                                      <p:cBhvr>
                                        <p:cTn id="34" dur="500" fill="hold"/>
                                        <p:tgtEl>
                                          <p:spTgt spid="8">
                                            <p:txEl>
                                              <p:pRg st="5" end="5"/>
                                            </p:txEl>
                                          </p:spTgt>
                                        </p:tgtEl>
                                        <p:attrNameLst>
                                          <p:attrName>ppt_w</p:attrName>
                                        </p:attrNameLst>
                                      </p:cBhvr>
                                      <p:tavLst>
                                        <p:tav tm="0">
                                          <p:val>
                                            <p:fltVal val="0"/>
                                          </p:val>
                                        </p:tav>
                                        <p:tav tm="100000">
                                          <p:val>
                                            <p:strVal val="#ppt_w"/>
                                          </p:val>
                                        </p:tav>
                                      </p:tavLst>
                                    </p:anim>
                                    <p:anim calcmode="lin" valueType="num">
                                      <p:cBhvr>
                                        <p:cTn id="35" dur="500" fill="hold"/>
                                        <p:tgtEl>
                                          <p:spTgt spid="8">
                                            <p:txEl>
                                              <p:pRg st="5" end="5"/>
                                            </p:txEl>
                                          </p:spTgt>
                                        </p:tgtEl>
                                        <p:attrNameLst>
                                          <p:attrName>ppt_h</p:attrName>
                                        </p:attrNameLst>
                                      </p:cBhvr>
                                      <p:tavLst>
                                        <p:tav tm="0">
                                          <p:val>
                                            <p:fltVal val="0"/>
                                          </p:val>
                                        </p:tav>
                                        <p:tav tm="100000">
                                          <p:val>
                                            <p:strVal val="#ppt_h"/>
                                          </p:val>
                                        </p:tav>
                                      </p:tavLst>
                                    </p:anim>
                                    <p:animEffect transition="in" filter="fade">
                                      <p:cBhvr>
                                        <p:cTn id="36" dur="500"/>
                                        <p:tgtEl>
                                          <p:spTgt spid="8">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0" fill="hold" nodeType="clickEffect">
                                  <p:stCondLst>
                                    <p:cond delay="0"/>
                                  </p:stCondLst>
                                  <p:childTnLst>
                                    <p:set>
                                      <p:cBhvr>
                                        <p:cTn id="40" dur="1" fill="hold">
                                          <p:stCondLst>
                                            <p:cond delay="0"/>
                                          </p:stCondLst>
                                        </p:cTn>
                                        <p:tgtEl>
                                          <p:spTgt spid="8">
                                            <p:txEl>
                                              <p:pRg st="6" end="6"/>
                                            </p:txEl>
                                          </p:spTgt>
                                        </p:tgtEl>
                                        <p:attrNameLst>
                                          <p:attrName>style.visibility</p:attrName>
                                        </p:attrNameLst>
                                      </p:cBhvr>
                                      <p:to>
                                        <p:strVal val="visible"/>
                                      </p:to>
                                    </p:set>
                                    <p:anim calcmode="lin" valueType="num">
                                      <p:cBhvr>
                                        <p:cTn id="41" dur="500" fill="hold"/>
                                        <p:tgtEl>
                                          <p:spTgt spid="8">
                                            <p:txEl>
                                              <p:pRg st="6" end="6"/>
                                            </p:txEl>
                                          </p:spTgt>
                                        </p:tgtEl>
                                        <p:attrNameLst>
                                          <p:attrName>ppt_w</p:attrName>
                                        </p:attrNameLst>
                                      </p:cBhvr>
                                      <p:tavLst>
                                        <p:tav tm="0">
                                          <p:val>
                                            <p:fltVal val="0"/>
                                          </p:val>
                                        </p:tav>
                                        <p:tav tm="100000">
                                          <p:val>
                                            <p:strVal val="#ppt_w"/>
                                          </p:val>
                                        </p:tav>
                                      </p:tavLst>
                                    </p:anim>
                                    <p:anim calcmode="lin" valueType="num">
                                      <p:cBhvr>
                                        <p:cTn id="42" dur="500" fill="hold"/>
                                        <p:tgtEl>
                                          <p:spTgt spid="8">
                                            <p:txEl>
                                              <p:pRg st="6" end="6"/>
                                            </p:txEl>
                                          </p:spTgt>
                                        </p:tgtEl>
                                        <p:attrNameLst>
                                          <p:attrName>ppt_h</p:attrName>
                                        </p:attrNameLst>
                                      </p:cBhvr>
                                      <p:tavLst>
                                        <p:tav tm="0">
                                          <p:val>
                                            <p:fltVal val="0"/>
                                          </p:val>
                                        </p:tav>
                                        <p:tav tm="100000">
                                          <p:val>
                                            <p:strVal val="#ppt_h"/>
                                          </p:val>
                                        </p:tav>
                                      </p:tavLst>
                                    </p:anim>
                                    <p:animEffect transition="in" filter="fade">
                                      <p:cBhvr>
                                        <p:cTn id="43"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95128" y="260648"/>
            <a:ext cx="7848872" cy="504056"/>
          </a:xfrm>
        </p:spPr>
        <p:txBody>
          <a:bodyPr>
            <a:noAutofit/>
          </a:bodyPr>
          <a:lstStyle/>
          <a:p>
            <a:r>
              <a:rPr lang="it-IT" sz="2400" b="1" dirty="0" smtClean="0">
                <a:solidFill>
                  <a:srgbClr val="FF0000"/>
                </a:solidFill>
              </a:rPr>
              <a:t>Padre assente e sviluppo emotivo e cognitivo dei figli</a:t>
            </a:r>
            <a:endParaRPr lang="it-IT" sz="2400" b="1" dirty="0">
              <a:solidFill>
                <a:srgbClr val="FF0000"/>
              </a:solidFill>
            </a:endParaRPr>
          </a:p>
        </p:txBody>
      </p:sp>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26</a:t>
            </a:fld>
            <a:endParaRPr lang="it-IT" dirty="0"/>
          </a:p>
        </p:txBody>
      </p:sp>
      <p:sp>
        <p:nvSpPr>
          <p:cNvPr id="8" name="Sottotitolo 7"/>
          <p:cNvSpPr>
            <a:spLocks noGrp="1"/>
          </p:cNvSpPr>
          <p:nvPr>
            <p:ph type="subTitle" idx="1"/>
          </p:nvPr>
        </p:nvSpPr>
        <p:spPr>
          <a:xfrm>
            <a:off x="1259632" y="1484784"/>
            <a:ext cx="7560840" cy="2016224"/>
          </a:xfrm>
          <a:solidFill>
            <a:srgbClr val="FFFF00"/>
          </a:solidFill>
          <a:ln w="25400">
            <a:solidFill>
              <a:schemeClr val="accent1"/>
            </a:solidFill>
          </a:ln>
        </p:spPr>
        <p:txBody>
          <a:bodyPr>
            <a:noAutofit/>
          </a:bodyPr>
          <a:lstStyle/>
          <a:p>
            <a:pPr algn="just"/>
            <a:r>
              <a:rPr lang="it-IT" sz="1800" b="1" dirty="0" smtClean="0">
                <a:solidFill>
                  <a:srgbClr val="FF0000"/>
                </a:solidFill>
              </a:rPr>
              <a:t>Diverse sono le motivazioni </a:t>
            </a:r>
            <a:r>
              <a:rPr lang="it-IT" sz="1800" dirty="0" smtClean="0"/>
              <a:t>che spingono un padre a non svolgere quello che è il suo ruolo. Non dimentichiamo che ogni padre è stato figlio a sua volta. È possibile che lui stesso sia stato vittima di ferite legate all’assenza di un genitore, ma non è questo il punto. </a:t>
            </a:r>
          </a:p>
          <a:p>
            <a:pPr algn="just"/>
            <a:r>
              <a:rPr lang="it-IT" sz="1800" b="1" dirty="0" smtClean="0">
                <a:solidFill>
                  <a:srgbClr val="FF0000"/>
                </a:solidFill>
              </a:rPr>
              <a:t>Può anche essere </a:t>
            </a:r>
            <a:r>
              <a:rPr lang="it-IT" sz="1800" dirty="0" smtClean="0"/>
              <a:t>che, per un motivo o per un altro, nostro padre non abbia acquisito le capacità necessarie per creare un legame con noi figli. È colpa sua? È colpa nostra?</a:t>
            </a:r>
            <a:endParaRPr lang="it-IT" sz="1800" dirty="0"/>
          </a:p>
        </p:txBody>
      </p:sp>
      <p:sp>
        <p:nvSpPr>
          <p:cNvPr id="9" name="CasellaDiTesto 8"/>
          <p:cNvSpPr txBox="1"/>
          <p:nvPr/>
        </p:nvSpPr>
        <p:spPr>
          <a:xfrm>
            <a:off x="1259632" y="836713"/>
            <a:ext cx="7560840" cy="461665"/>
          </a:xfrm>
          <a:prstGeom prst="rect">
            <a:avLst/>
          </a:prstGeom>
          <a:noFill/>
        </p:spPr>
        <p:txBody>
          <a:bodyPr wrap="square" rtlCol="0">
            <a:spAutoFit/>
          </a:bodyPr>
          <a:lstStyle/>
          <a:p>
            <a:pPr algn="ctr"/>
            <a:r>
              <a:rPr lang="it-IT" sz="2400" b="1" dirty="0" smtClean="0">
                <a:solidFill>
                  <a:srgbClr val="0070C0"/>
                </a:solidFill>
              </a:rPr>
              <a:t>Perché un padre è assente?</a:t>
            </a:r>
          </a:p>
        </p:txBody>
      </p:sp>
      <p:pic>
        <p:nvPicPr>
          <p:cNvPr id="8194" name="Picture 2" descr="C:\Users\Master\Desktop\Raccolta foto\foto PPT\padre figlio\p13.jpg"/>
          <p:cNvPicPr>
            <a:picLocks noChangeAspect="1" noChangeArrowheads="1"/>
          </p:cNvPicPr>
          <p:nvPr/>
        </p:nvPicPr>
        <p:blipFill>
          <a:blip r:embed="rId2" cstate="print"/>
          <a:srcRect/>
          <a:stretch>
            <a:fillRect/>
          </a:stretch>
        </p:blipFill>
        <p:spPr bwMode="auto">
          <a:xfrm>
            <a:off x="2267744" y="3645024"/>
            <a:ext cx="5616624" cy="280831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8194"/>
                                        </p:tgtEl>
                                        <p:attrNameLst>
                                          <p:attrName>style.visibility</p:attrName>
                                        </p:attrNameLst>
                                      </p:cBhvr>
                                      <p:to>
                                        <p:strVal val="visible"/>
                                      </p:to>
                                    </p:set>
                                    <p:anim calcmode="lin" valueType="num">
                                      <p:cBhvr>
                                        <p:cTn id="13" dur="500" fill="hold"/>
                                        <p:tgtEl>
                                          <p:spTgt spid="8194"/>
                                        </p:tgtEl>
                                        <p:attrNameLst>
                                          <p:attrName>ppt_w</p:attrName>
                                        </p:attrNameLst>
                                      </p:cBhvr>
                                      <p:tavLst>
                                        <p:tav tm="0">
                                          <p:val>
                                            <p:fltVal val="0"/>
                                          </p:val>
                                        </p:tav>
                                        <p:tav tm="100000">
                                          <p:val>
                                            <p:strVal val="#ppt_w"/>
                                          </p:val>
                                        </p:tav>
                                      </p:tavLst>
                                    </p:anim>
                                    <p:anim calcmode="lin" valueType="num">
                                      <p:cBhvr>
                                        <p:cTn id="14" dur="500" fill="hold"/>
                                        <p:tgtEl>
                                          <p:spTgt spid="8194"/>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 calcmode="lin" valueType="num">
                                      <p:cBhvr>
                                        <p:cTn id="19"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8">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8">
                                            <p:txEl>
                                              <p:pRg st="1" end="1"/>
                                            </p:txEl>
                                          </p:spTgt>
                                        </p:tgtEl>
                                        <p:attrNameLst>
                                          <p:attrName>style.visibility</p:attrName>
                                        </p:attrNameLst>
                                      </p:cBhvr>
                                      <p:to>
                                        <p:strVal val="visible"/>
                                      </p:to>
                                    </p:set>
                                    <p:anim calcmode="lin" valueType="num">
                                      <p:cBhvr>
                                        <p:cTn id="26"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95128" y="260648"/>
            <a:ext cx="7848872" cy="504056"/>
          </a:xfrm>
        </p:spPr>
        <p:txBody>
          <a:bodyPr>
            <a:noAutofit/>
          </a:bodyPr>
          <a:lstStyle/>
          <a:p>
            <a:r>
              <a:rPr lang="it-IT" sz="2400" b="1" dirty="0" smtClean="0">
                <a:solidFill>
                  <a:srgbClr val="FF0000"/>
                </a:solidFill>
              </a:rPr>
              <a:t>Padre assente e sviluppo emotivo e cognitivo dei figli</a:t>
            </a:r>
            <a:endParaRPr lang="it-IT" sz="2400" b="1" dirty="0">
              <a:solidFill>
                <a:srgbClr val="FF0000"/>
              </a:solidFill>
            </a:endParaRPr>
          </a:p>
        </p:txBody>
      </p:sp>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27</a:t>
            </a:fld>
            <a:endParaRPr lang="it-IT" dirty="0"/>
          </a:p>
        </p:txBody>
      </p:sp>
      <p:sp>
        <p:nvSpPr>
          <p:cNvPr id="8" name="Sottotitolo 7"/>
          <p:cNvSpPr>
            <a:spLocks noGrp="1"/>
          </p:cNvSpPr>
          <p:nvPr>
            <p:ph type="subTitle" idx="1"/>
          </p:nvPr>
        </p:nvSpPr>
        <p:spPr>
          <a:xfrm>
            <a:off x="1259632" y="1700808"/>
            <a:ext cx="7560840" cy="4752528"/>
          </a:xfrm>
          <a:solidFill>
            <a:srgbClr val="FFFF00"/>
          </a:solidFill>
          <a:ln w="25400">
            <a:solidFill>
              <a:schemeClr val="accent1"/>
            </a:solidFill>
          </a:ln>
        </p:spPr>
        <p:txBody>
          <a:bodyPr>
            <a:noAutofit/>
          </a:bodyPr>
          <a:lstStyle/>
          <a:p>
            <a:pPr marL="179388" lvl="0" indent="-152400" algn="just">
              <a:buFont typeface="Arial" pitchFamily="34" charset="0"/>
              <a:buChar char="•"/>
            </a:pPr>
            <a:r>
              <a:rPr lang="it-IT" sz="1800" b="1" dirty="0" smtClean="0">
                <a:solidFill>
                  <a:srgbClr val="FF0000"/>
                </a:solidFill>
              </a:rPr>
              <a:t>assente</a:t>
            </a:r>
            <a:r>
              <a:rPr lang="it-IT" sz="1800" dirty="0" smtClean="0"/>
              <a:t> per parte del tempo, dopo un divorzio o una separazione: il figlio vede il padre solo durante i fine settimana, le vacanze e in occasioni simili;</a:t>
            </a:r>
          </a:p>
          <a:p>
            <a:pPr marL="179388" lvl="0" indent="-152400" algn="just">
              <a:buFont typeface="Arial" pitchFamily="34" charset="0"/>
              <a:buChar char="•"/>
            </a:pPr>
            <a:r>
              <a:rPr lang="it-IT" sz="1800" b="1" dirty="0" smtClean="0">
                <a:solidFill>
                  <a:srgbClr val="FF0000"/>
                </a:solidFill>
              </a:rPr>
              <a:t>molto assente </a:t>
            </a:r>
            <a:r>
              <a:rPr lang="it-IT" sz="1800" dirty="0" smtClean="0"/>
              <a:t>dopo un divorzio o una separazione: il figlio lo vede in maniera irregolare e imprevedibile. Questa categoria comprende i padri che non mantengono la promessa di far visita ai figli e coloro ai quali l'ex moglie impedisce il contatto;</a:t>
            </a:r>
          </a:p>
          <a:p>
            <a:pPr marL="179388" lvl="0" indent="-152400" algn="just">
              <a:buFont typeface="Arial" pitchFamily="34" charset="0"/>
              <a:buChar char="•"/>
            </a:pPr>
            <a:r>
              <a:rPr lang="it-IT" sz="1800" b="1" dirty="0" smtClean="0">
                <a:solidFill>
                  <a:srgbClr val="FF0000"/>
                </a:solidFill>
              </a:rPr>
              <a:t>completamente assente </a:t>
            </a:r>
            <a:r>
              <a:rPr lang="it-IT" sz="1800" dirty="0" smtClean="0"/>
              <a:t>in seguito a un divorzio o ad altre circostanze: il padre e la madre interrompono ogni contatto. Il figlio non vede mai e a volte nemmeno conosce il padre. In alcuni casi la madre può persino non sapere di chi sia il figlio, circostanza che include la triste situazione di una gravidanza in seguito a uno stupro. Anche i padri carcerati rientrano in questa categoria;</a:t>
            </a:r>
          </a:p>
          <a:p>
            <a:pPr marL="179388" lvl="0" indent="-152400" algn="just">
              <a:buFont typeface="Arial" pitchFamily="34" charset="0"/>
              <a:buChar char="•"/>
            </a:pPr>
            <a:r>
              <a:rPr lang="it-IT" sz="1800" b="1" dirty="0" smtClean="0">
                <a:solidFill>
                  <a:srgbClr val="FF0000"/>
                </a:solidFill>
              </a:rPr>
              <a:t>assente per abuso di sostanze </a:t>
            </a:r>
            <a:r>
              <a:rPr lang="it-IT" sz="1800" dirty="0" smtClean="0"/>
              <a:t>psicotrope: è il caso dei padri che si allontanano quando bevono o sono sotto l’effetto di sostanze stupefacenti. La famiglia non ha idea di dove si trovi il padre, ignora quanto starà lontano o se sia ancora in vita e in salute. Questo tipo di assenza è una violenza che causa ansia all’intera famiglia,</a:t>
            </a:r>
            <a:endParaRPr lang="it-IT" sz="1800" dirty="0"/>
          </a:p>
        </p:txBody>
      </p:sp>
      <p:sp>
        <p:nvSpPr>
          <p:cNvPr id="9" name="CasellaDiTesto 8"/>
          <p:cNvSpPr txBox="1"/>
          <p:nvPr/>
        </p:nvSpPr>
        <p:spPr>
          <a:xfrm>
            <a:off x="1259632" y="836712"/>
            <a:ext cx="7560840" cy="830997"/>
          </a:xfrm>
          <a:prstGeom prst="rect">
            <a:avLst/>
          </a:prstGeom>
          <a:noFill/>
        </p:spPr>
        <p:txBody>
          <a:bodyPr wrap="square" rtlCol="0">
            <a:spAutoFit/>
          </a:bodyPr>
          <a:lstStyle/>
          <a:p>
            <a:pPr algn="ctr"/>
            <a:r>
              <a:rPr lang="it-IT" sz="2400" b="1" dirty="0" smtClean="0">
                <a:solidFill>
                  <a:srgbClr val="0070C0"/>
                </a:solidFill>
              </a:rPr>
              <a:t>L’assenza può assumere diverse forme. </a:t>
            </a:r>
          </a:p>
          <a:p>
            <a:pPr algn="ctr"/>
            <a:r>
              <a:rPr lang="it-IT" sz="2400" b="1" dirty="0" smtClean="0">
                <a:solidFill>
                  <a:srgbClr val="0070C0"/>
                </a:solidFill>
              </a:rPr>
              <a:t>Un padre può essere: (1)</a:t>
            </a:r>
            <a:endParaRPr lang="it-IT" sz="24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p:cTn id="13"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nodeType="click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 calcmode="lin" valueType="num">
                                      <p:cBhvr>
                                        <p:cTn id="20"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 calcmode="lin" valueType="num">
                                      <p:cBhvr>
                                        <p:cTn id="27"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8">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nodeType="clickEffect">
                                  <p:stCondLst>
                                    <p:cond delay="0"/>
                                  </p:stCondLst>
                                  <p:childTnLst>
                                    <p:set>
                                      <p:cBhvr>
                                        <p:cTn id="33" dur="1" fill="hold">
                                          <p:stCondLst>
                                            <p:cond delay="0"/>
                                          </p:stCondLst>
                                        </p:cTn>
                                        <p:tgtEl>
                                          <p:spTgt spid="8">
                                            <p:txEl>
                                              <p:pRg st="3" end="3"/>
                                            </p:txEl>
                                          </p:spTgt>
                                        </p:tgtEl>
                                        <p:attrNameLst>
                                          <p:attrName>style.visibility</p:attrName>
                                        </p:attrNameLst>
                                      </p:cBhvr>
                                      <p:to>
                                        <p:strVal val="visible"/>
                                      </p:to>
                                    </p:set>
                                    <p:anim calcmode="lin" valueType="num">
                                      <p:cBhvr>
                                        <p:cTn id="34"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35"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36"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95128" y="260648"/>
            <a:ext cx="7848872" cy="504056"/>
          </a:xfrm>
        </p:spPr>
        <p:txBody>
          <a:bodyPr>
            <a:noAutofit/>
          </a:bodyPr>
          <a:lstStyle/>
          <a:p>
            <a:r>
              <a:rPr lang="it-IT" sz="2400" b="1" dirty="0" smtClean="0">
                <a:solidFill>
                  <a:srgbClr val="FF0000"/>
                </a:solidFill>
              </a:rPr>
              <a:t>Padre assente e sviluppo emotivo e cognitivo dei figli</a:t>
            </a:r>
            <a:endParaRPr lang="it-IT" sz="2400" b="1" dirty="0">
              <a:solidFill>
                <a:srgbClr val="FF0000"/>
              </a:solidFill>
            </a:endParaRPr>
          </a:p>
        </p:txBody>
      </p:sp>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28</a:t>
            </a:fld>
            <a:endParaRPr lang="it-IT" dirty="0"/>
          </a:p>
        </p:txBody>
      </p:sp>
      <p:sp>
        <p:nvSpPr>
          <p:cNvPr id="8" name="Sottotitolo 7"/>
          <p:cNvSpPr>
            <a:spLocks noGrp="1"/>
          </p:cNvSpPr>
          <p:nvPr>
            <p:ph type="subTitle" idx="1"/>
          </p:nvPr>
        </p:nvSpPr>
        <p:spPr>
          <a:xfrm>
            <a:off x="1259632" y="1772816"/>
            <a:ext cx="7560840" cy="4680520"/>
          </a:xfrm>
          <a:solidFill>
            <a:srgbClr val="FFFF00"/>
          </a:solidFill>
          <a:ln w="25400">
            <a:solidFill>
              <a:schemeClr val="accent1"/>
            </a:solidFill>
          </a:ln>
        </p:spPr>
        <p:txBody>
          <a:bodyPr>
            <a:noAutofit/>
          </a:bodyPr>
          <a:lstStyle/>
          <a:p>
            <a:pPr marL="179388" lvl="0" indent="-152400" algn="just">
              <a:buFont typeface="Arial" pitchFamily="34" charset="0"/>
              <a:buChar char="•"/>
            </a:pPr>
            <a:r>
              <a:rPr lang="it-IT" sz="1800" b="1" dirty="0" smtClean="0">
                <a:solidFill>
                  <a:srgbClr val="FF0000"/>
                </a:solidFill>
              </a:rPr>
              <a:t>assente</a:t>
            </a:r>
            <a:r>
              <a:rPr lang="it-IT" sz="1800" dirty="0" smtClean="0"/>
              <a:t> </a:t>
            </a:r>
            <a:r>
              <a:rPr lang="it-IT" sz="1800" b="1" dirty="0" smtClean="0">
                <a:solidFill>
                  <a:srgbClr val="FF0000"/>
                </a:solidFill>
              </a:rPr>
              <a:t>in seguito alla morte</a:t>
            </a:r>
            <a:r>
              <a:rPr lang="it-IT" sz="1800" dirty="0" smtClean="0"/>
              <a:t>: il figlio necessita di sostegno per affrontare il lutto e comprendere la situazione. Questo caso può aggravarsi se la morte è stata traumatica o dovuta a un suicidio;</a:t>
            </a:r>
          </a:p>
          <a:p>
            <a:pPr marL="179388" lvl="0" indent="-152400" algn="just">
              <a:buFont typeface="Arial" pitchFamily="34" charset="0"/>
              <a:buChar char="•"/>
            </a:pPr>
            <a:r>
              <a:rPr lang="it-IT" sz="1800" b="1" dirty="0" smtClean="0">
                <a:solidFill>
                  <a:srgbClr val="FF0000"/>
                </a:solidFill>
              </a:rPr>
              <a:t>assente</a:t>
            </a:r>
            <a:r>
              <a:rPr lang="it-IT" sz="1800" dirty="0" smtClean="0"/>
              <a:t> </a:t>
            </a:r>
            <a:r>
              <a:rPr lang="it-IT" sz="1800" b="1" dirty="0" smtClean="0">
                <a:solidFill>
                  <a:srgbClr val="FF0000"/>
                </a:solidFill>
              </a:rPr>
              <a:t>a causa di impegni lavorativi</a:t>
            </a:r>
            <a:r>
              <a:rPr lang="it-IT" sz="1800" dirty="0" smtClean="0"/>
              <a:t>: un padre con una carriera militare, oppure che svolge la sua attività in una città lontana, fa parte di una squadra sportiva, di un gruppo musicale o è sempre al lavoro; in tutti questi casi il figlio soffre per una mancanza di attenzione e di cure paterne. Frequenti videochiamate possono aiutare il bambino a capire che il papà pensa a lui e che lo ama;</a:t>
            </a:r>
          </a:p>
          <a:p>
            <a:pPr marL="179388" lvl="0" indent="-152400" algn="just">
              <a:buFont typeface="Arial" pitchFamily="34" charset="0"/>
              <a:buChar char="•"/>
            </a:pPr>
            <a:r>
              <a:rPr lang="it-IT" sz="1800" b="1" dirty="0" smtClean="0">
                <a:solidFill>
                  <a:srgbClr val="FF0000"/>
                </a:solidFill>
              </a:rPr>
              <a:t>assente</a:t>
            </a:r>
            <a:r>
              <a:rPr lang="it-IT" sz="1800" dirty="0" smtClean="0"/>
              <a:t> </a:t>
            </a:r>
            <a:r>
              <a:rPr lang="it-IT" sz="1800" b="1" dirty="0" smtClean="0">
                <a:solidFill>
                  <a:srgbClr val="FF0000"/>
                </a:solidFill>
              </a:rPr>
              <a:t>emotivamente</a:t>
            </a:r>
            <a:r>
              <a:rPr lang="it-IT" sz="1800" dirty="0" smtClean="0"/>
              <a:t>: è il caso del padre presente fisicamente ma che non dispensa cure, amore o attenzioni al bambino. Questa categoria comprende anche i padri che comunicano al figlio che la sua nascita non è stata voluta o che si lamentano per i costi connessi all’avere un figlio;</a:t>
            </a:r>
          </a:p>
          <a:p>
            <a:pPr marL="179388" lvl="0" indent="-152400" algn="just">
              <a:buFont typeface="Arial" pitchFamily="34" charset="0"/>
              <a:buChar char="•"/>
            </a:pPr>
            <a:r>
              <a:rPr lang="it-IT" sz="1800" b="1" dirty="0" smtClean="0">
                <a:solidFill>
                  <a:srgbClr val="FF0000"/>
                </a:solidFill>
              </a:rPr>
              <a:t>assente economicamente</a:t>
            </a:r>
            <a:r>
              <a:rPr lang="it-IT" sz="1800" dirty="0" smtClean="0"/>
              <a:t>: è il padre che non fornisce sostegno economico ai figli. In casi estremi, il figlio è lasciato solo senza cibo o altri beni di prima necessità.</a:t>
            </a:r>
            <a:endParaRPr lang="it-IT" sz="1800" dirty="0"/>
          </a:p>
        </p:txBody>
      </p:sp>
      <p:sp>
        <p:nvSpPr>
          <p:cNvPr id="9" name="CasellaDiTesto 8"/>
          <p:cNvSpPr txBox="1"/>
          <p:nvPr/>
        </p:nvSpPr>
        <p:spPr>
          <a:xfrm>
            <a:off x="1259632" y="836712"/>
            <a:ext cx="7560840" cy="830997"/>
          </a:xfrm>
          <a:prstGeom prst="rect">
            <a:avLst/>
          </a:prstGeom>
          <a:noFill/>
        </p:spPr>
        <p:txBody>
          <a:bodyPr wrap="square" rtlCol="0">
            <a:spAutoFit/>
          </a:bodyPr>
          <a:lstStyle/>
          <a:p>
            <a:pPr algn="ctr"/>
            <a:r>
              <a:rPr lang="it-IT" sz="2400" b="1" dirty="0" smtClean="0">
                <a:solidFill>
                  <a:srgbClr val="0070C0"/>
                </a:solidFill>
              </a:rPr>
              <a:t>L’assenza può assumere diverse forme. </a:t>
            </a:r>
          </a:p>
          <a:p>
            <a:pPr algn="ctr"/>
            <a:r>
              <a:rPr lang="it-IT" sz="2400" b="1" dirty="0" smtClean="0">
                <a:solidFill>
                  <a:srgbClr val="0070C0"/>
                </a:solidFill>
              </a:rPr>
              <a:t>Un padre può essere: (2)</a:t>
            </a:r>
            <a:endParaRPr lang="it-IT" sz="24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p:cTn id="13"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nodeType="click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 calcmode="lin" valueType="num">
                                      <p:cBhvr>
                                        <p:cTn id="20"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 calcmode="lin" valueType="num">
                                      <p:cBhvr>
                                        <p:cTn id="27"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8">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nodeType="clickEffect">
                                  <p:stCondLst>
                                    <p:cond delay="0"/>
                                  </p:stCondLst>
                                  <p:childTnLst>
                                    <p:set>
                                      <p:cBhvr>
                                        <p:cTn id="33" dur="1" fill="hold">
                                          <p:stCondLst>
                                            <p:cond delay="0"/>
                                          </p:stCondLst>
                                        </p:cTn>
                                        <p:tgtEl>
                                          <p:spTgt spid="8">
                                            <p:txEl>
                                              <p:pRg st="3" end="3"/>
                                            </p:txEl>
                                          </p:spTgt>
                                        </p:tgtEl>
                                        <p:attrNameLst>
                                          <p:attrName>style.visibility</p:attrName>
                                        </p:attrNameLst>
                                      </p:cBhvr>
                                      <p:to>
                                        <p:strVal val="visible"/>
                                      </p:to>
                                    </p:set>
                                    <p:anim calcmode="lin" valueType="num">
                                      <p:cBhvr>
                                        <p:cTn id="34"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35"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36"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95128" y="260648"/>
            <a:ext cx="7848872" cy="504056"/>
          </a:xfrm>
        </p:spPr>
        <p:txBody>
          <a:bodyPr>
            <a:noAutofit/>
          </a:bodyPr>
          <a:lstStyle/>
          <a:p>
            <a:r>
              <a:rPr lang="it-IT" sz="2400" b="1" dirty="0" smtClean="0">
                <a:solidFill>
                  <a:srgbClr val="FF0000"/>
                </a:solidFill>
              </a:rPr>
              <a:t>Padre assente e sviluppo emotivo e cognitivo dei figli</a:t>
            </a:r>
            <a:endParaRPr lang="it-IT" sz="2400" b="1" dirty="0">
              <a:solidFill>
                <a:srgbClr val="FF0000"/>
              </a:solidFill>
            </a:endParaRPr>
          </a:p>
        </p:txBody>
      </p:sp>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29</a:t>
            </a:fld>
            <a:endParaRPr lang="it-IT" dirty="0"/>
          </a:p>
        </p:txBody>
      </p:sp>
      <p:sp>
        <p:nvSpPr>
          <p:cNvPr id="8" name="Sottotitolo 7"/>
          <p:cNvSpPr>
            <a:spLocks noGrp="1"/>
          </p:cNvSpPr>
          <p:nvPr>
            <p:ph type="subTitle" idx="1"/>
          </p:nvPr>
        </p:nvSpPr>
        <p:spPr>
          <a:xfrm>
            <a:off x="1259632" y="1700808"/>
            <a:ext cx="7560840" cy="4104456"/>
          </a:xfrm>
          <a:solidFill>
            <a:srgbClr val="FFFF00"/>
          </a:solidFill>
          <a:ln w="25400">
            <a:solidFill>
              <a:schemeClr val="accent1"/>
            </a:solidFill>
          </a:ln>
        </p:spPr>
        <p:txBody>
          <a:bodyPr>
            <a:noAutofit/>
          </a:bodyPr>
          <a:lstStyle/>
          <a:p>
            <a:pPr algn="just"/>
            <a:r>
              <a:rPr lang="it-IT" sz="1800" b="1" dirty="0" smtClean="0">
                <a:solidFill>
                  <a:srgbClr val="FF0000"/>
                </a:solidFill>
              </a:rPr>
              <a:t>Partiamo dal presupposto </a:t>
            </a:r>
            <a:r>
              <a:rPr lang="it-IT" sz="1800" dirty="0" smtClean="0"/>
              <a:t>che un padre assente si ricorderà e  segnerà un figlio, comunque, per tutta la vita e che nulla potrà ridare quegli anni perduti. </a:t>
            </a:r>
          </a:p>
          <a:p>
            <a:pPr algn="just"/>
            <a:endParaRPr lang="it-IT" sz="1800" b="1" dirty="0" smtClean="0">
              <a:solidFill>
                <a:srgbClr val="FF0000"/>
              </a:solidFill>
            </a:endParaRPr>
          </a:p>
          <a:p>
            <a:pPr algn="just"/>
            <a:r>
              <a:rPr lang="it-IT" sz="1800" b="1" dirty="0" smtClean="0">
                <a:solidFill>
                  <a:srgbClr val="FF0000"/>
                </a:solidFill>
              </a:rPr>
              <a:t>Ma non bisogna </a:t>
            </a:r>
            <a:r>
              <a:rPr lang="it-IT" sz="1800" dirty="0" smtClean="0"/>
              <a:t>perdersi d’animo. Anche se uno ha patito le sofferenze a causa di mancanza d’affetto da parte di un padre, sicuramente avrà avuto (e ci sono) figure che in un modo o nell’altro hanno saputo aiutare il percorso di vita (nonni,  zii, amici, partner).</a:t>
            </a:r>
          </a:p>
          <a:p>
            <a:pPr algn="just"/>
            <a:endParaRPr lang="it-IT" sz="1800" b="1" dirty="0" smtClean="0">
              <a:solidFill>
                <a:srgbClr val="FF0000"/>
              </a:solidFill>
            </a:endParaRPr>
          </a:p>
          <a:p>
            <a:pPr algn="just"/>
            <a:r>
              <a:rPr lang="it-IT" sz="1800" b="1" dirty="0" smtClean="0">
                <a:solidFill>
                  <a:srgbClr val="FF0000"/>
                </a:solidFill>
              </a:rPr>
              <a:t>Figli, </a:t>
            </a:r>
            <a:r>
              <a:rPr lang="it-IT" sz="1800" dirty="0" smtClean="0"/>
              <a:t>ormai diventati adulti, hanno il raziocinio per affrontare la vita e perché no di migliorare, un minimo, il rapporto con il genitore. </a:t>
            </a:r>
          </a:p>
          <a:p>
            <a:pPr algn="just"/>
            <a:endParaRPr lang="it-IT" sz="1800" b="1" dirty="0" smtClean="0">
              <a:solidFill>
                <a:srgbClr val="FF0000"/>
              </a:solidFill>
            </a:endParaRPr>
          </a:p>
          <a:p>
            <a:pPr algn="just"/>
            <a:r>
              <a:rPr lang="it-IT" sz="1800" b="1" dirty="0" smtClean="0">
                <a:solidFill>
                  <a:srgbClr val="FF0000"/>
                </a:solidFill>
              </a:rPr>
              <a:t>Con l’età </a:t>
            </a:r>
            <a:r>
              <a:rPr lang="it-IT" sz="1800" dirty="0" smtClean="0"/>
              <a:t>si diventa più sensibili, si cambia, si da maggiore importanza a determinati aspetti trascurati in gioventù.</a:t>
            </a:r>
            <a:endParaRPr lang="it-IT" sz="1800" dirty="0"/>
          </a:p>
        </p:txBody>
      </p:sp>
      <p:sp>
        <p:nvSpPr>
          <p:cNvPr id="9" name="CasellaDiTesto 8"/>
          <p:cNvSpPr txBox="1"/>
          <p:nvPr/>
        </p:nvSpPr>
        <p:spPr>
          <a:xfrm>
            <a:off x="1259632" y="836713"/>
            <a:ext cx="7560840" cy="461665"/>
          </a:xfrm>
          <a:prstGeom prst="rect">
            <a:avLst/>
          </a:prstGeom>
          <a:noFill/>
        </p:spPr>
        <p:txBody>
          <a:bodyPr wrap="square" rtlCol="0">
            <a:spAutoFit/>
          </a:bodyPr>
          <a:lstStyle/>
          <a:p>
            <a:pPr algn="ctr"/>
            <a:r>
              <a:rPr lang="it-IT" sz="2400" b="1" dirty="0" smtClean="0">
                <a:solidFill>
                  <a:srgbClr val="0070C0"/>
                </a:solidFill>
              </a:rPr>
              <a:t>Padre assente: come guarire dalle ferite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p:cTn id="13"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nodeType="clickEffect">
                                  <p:stCondLst>
                                    <p:cond delay="0"/>
                                  </p:stCondLst>
                                  <p:childTnLst>
                                    <p:set>
                                      <p:cBhvr>
                                        <p:cTn id="19" dur="1" fill="hold">
                                          <p:stCondLst>
                                            <p:cond delay="0"/>
                                          </p:stCondLst>
                                        </p:cTn>
                                        <p:tgtEl>
                                          <p:spTgt spid="8">
                                            <p:txEl>
                                              <p:pRg st="2" end="2"/>
                                            </p:txEl>
                                          </p:spTgt>
                                        </p:tgtEl>
                                        <p:attrNameLst>
                                          <p:attrName>style.visibility</p:attrName>
                                        </p:attrNameLst>
                                      </p:cBhvr>
                                      <p:to>
                                        <p:strVal val="visible"/>
                                      </p:to>
                                    </p:set>
                                    <p:anim calcmode="lin" valueType="num">
                                      <p:cBhvr>
                                        <p:cTn id="20"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 calcmode="lin" valueType="num">
                                      <p:cBhvr>
                                        <p:cTn id="27" dur="500" fill="hold"/>
                                        <p:tgtEl>
                                          <p:spTgt spid="8">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8">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8">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nodeType="clickEffect">
                                  <p:stCondLst>
                                    <p:cond delay="0"/>
                                  </p:stCondLst>
                                  <p:childTnLst>
                                    <p:set>
                                      <p:cBhvr>
                                        <p:cTn id="33" dur="1" fill="hold">
                                          <p:stCondLst>
                                            <p:cond delay="0"/>
                                          </p:stCondLst>
                                        </p:cTn>
                                        <p:tgtEl>
                                          <p:spTgt spid="8">
                                            <p:txEl>
                                              <p:pRg st="6" end="6"/>
                                            </p:txEl>
                                          </p:spTgt>
                                        </p:tgtEl>
                                        <p:attrNameLst>
                                          <p:attrName>style.visibility</p:attrName>
                                        </p:attrNameLst>
                                      </p:cBhvr>
                                      <p:to>
                                        <p:strVal val="visible"/>
                                      </p:to>
                                    </p:set>
                                    <p:anim calcmode="lin" valueType="num">
                                      <p:cBhvr>
                                        <p:cTn id="34" dur="500" fill="hold"/>
                                        <p:tgtEl>
                                          <p:spTgt spid="8">
                                            <p:txEl>
                                              <p:pRg st="6" end="6"/>
                                            </p:txEl>
                                          </p:spTgt>
                                        </p:tgtEl>
                                        <p:attrNameLst>
                                          <p:attrName>ppt_w</p:attrName>
                                        </p:attrNameLst>
                                      </p:cBhvr>
                                      <p:tavLst>
                                        <p:tav tm="0">
                                          <p:val>
                                            <p:fltVal val="0"/>
                                          </p:val>
                                        </p:tav>
                                        <p:tav tm="100000">
                                          <p:val>
                                            <p:strVal val="#ppt_w"/>
                                          </p:val>
                                        </p:tav>
                                      </p:tavLst>
                                    </p:anim>
                                    <p:anim calcmode="lin" valueType="num">
                                      <p:cBhvr>
                                        <p:cTn id="35" dur="500" fill="hold"/>
                                        <p:tgtEl>
                                          <p:spTgt spid="8">
                                            <p:txEl>
                                              <p:pRg st="6" end="6"/>
                                            </p:txEl>
                                          </p:spTgt>
                                        </p:tgtEl>
                                        <p:attrNameLst>
                                          <p:attrName>ppt_h</p:attrName>
                                        </p:attrNameLst>
                                      </p:cBhvr>
                                      <p:tavLst>
                                        <p:tav tm="0">
                                          <p:val>
                                            <p:fltVal val="0"/>
                                          </p:val>
                                        </p:tav>
                                        <p:tav tm="100000">
                                          <p:val>
                                            <p:strVal val="#ppt_h"/>
                                          </p:val>
                                        </p:tav>
                                      </p:tavLst>
                                    </p:anim>
                                    <p:animEffect transition="in" filter="fade">
                                      <p:cBhvr>
                                        <p:cTn id="36"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3</a:t>
            </a:fld>
            <a:endParaRPr lang="it-IT" dirty="0"/>
          </a:p>
        </p:txBody>
      </p:sp>
      <p:sp>
        <p:nvSpPr>
          <p:cNvPr id="8" name="Sottotitolo 7"/>
          <p:cNvSpPr>
            <a:spLocks noGrp="1"/>
          </p:cNvSpPr>
          <p:nvPr>
            <p:ph type="subTitle" idx="1"/>
          </p:nvPr>
        </p:nvSpPr>
        <p:spPr>
          <a:xfrm>
            <a:off x="1331640" y="1484784"/>
            <a:ext cx="7406640" cy="1368152"/>
          </a:xfrm>
          <a:solidFill>
            <a:srgbClr val="FFFF00"/>
          </a:solidFill>
          <a:ln w="25400">
            <a:solidFill>
              <a:schemeClr val="accent1"/>
            </a:solidFill>
          </a:ln>
        </p:spPr>
        <p:txBody>
          <a:bodyPr>
            <a:noAutofit/>
          </a:bodyPr>
          <a:lstStyle/>
          <a:p>
            <a:pPr algn="just"/>
            <a:r>
              <a:rPr lang="it-IT" sz="1800" b="1" dirty="0" smtClean="0">
                <a:solidFill>
                  <a:srgbClr val="FF0000"/>
                </a:solidFill>
              </a:rPr>
              <a:t>Da qui discendono altre conseguenze</a:t>
            </a:r>
            <a:r>
              <a:rPr lang="it-IT" sz="1800" dirty="0" smtClean="0"/>
              <a:t>: va in crisi il concetto di autorità genitoriale, in specie quella paterna (da più parti si afferma che il padre è “assente” non tanto per non volontà di esserci, quanto per impotenza educativa), traballa, ammesso che esista ancora, il concetto di progetto, quindi di futuro.</a:t>
            </a:r>
            <a:endParaRPr lang="it-IT" sz="1800" dirty="0"/>
          </a:p>
        </p:txBody>
      </p:sp>
      <p:sp>
        <p:nvSpPr>
          <p:cNvPr id="9" name="CasellaDiTesto 8"/>
          <p:cNvSpPr txBox="1"/>
          <p:nvPr/>
        </p:nvSpPr>
        <p:spPr>
          <a:xfrm>
            <a:off x="1907704" y="836712"/>
            <a:ext cx="6408712" cy="461665"/>
          </a:xfrm>
          <a:prstGeom prst="rect">
            <a:avLst/>
          </a:prstGeom>
          <a:noFill/>
        </p:spPr>
        <p:txBody>
          <a:bodyPr wrap="square" rtlCol="0">
            <a:spAutoFit/>
          </a:bodyPr>
          <a:lstStyle/>
          <a:p>
            <a:pPr algn="ctr"/>
            <a:r>
              <a:rPr lang="it-IT" sz="2400" b="1" dirty="0" smtClean="0">
                <a:solidFill>
                  <a:srgbClr val="0070C0"/>
                </a:solidFill>
              </a:rPr>
              <a:t>L’impotenza educativa del padre</a:t>
            </a:r>
            <a:endParaRPr lang="it-IT" sz="2400" b="1" dirty="0">
              <a:solidFill>
                <a:srgbClr val="0070C0"/>
              </a:solidFill>
            </a:endParaRPr>
          </a:p>
        </p:txBody>
      </p:sp>
      <p:pic>
        <p:nvPicPr>
          <p:cNvPr id="15361" name="Picture 1" descr="C:\Users\Master\Desktop\Raccolta foto\foto PPT\Perchè non parli\gf13.jpg"/>
          <p:cNvPicPr>
            <a:picLocks noChangeAspect="1" noChangeArrowheads="1"/>
          </p:cNvPicPr>
          <p:nvPr/>
        </p:nvPicPr>
        <p:blipFill>
          <a:blip r:embed="rId2" cstate="print"/>
          <a:srcRect t="6037" b="5420"/>
          <a:stretch>
            <a:fillRect/>
          </a:stretch>
        </p:blipFill>
        <p:spPr bwMode="auto">
          <a:xfrm>
            <a:off x="2339752" y="3140968"/>
            <a:ext cx="5328592" cy="3168352"/>
          </a:xfrm>
          <a:prstGeom prst="rect">
            <a:avLst/>
          </a:prstGeom>
          <a:noFill/>
          <a:ln w="25400">
            <a:solidFill>
              <a:schemeClr val="accent1"/>
            </a:solidFill>
          </a:ln>
        </p:spPr>
      </p:pic>
      <p:sp>
        <p:nvSpPr>
          <p:cNvPr id="10" name="Titolo 1"/>
          <p:cNvSpPr>
            <a:spLocks noGrp="1"/>
          </p:cNvSpPr>
          <p:nvPr>
            <p:ph type="ctrTitle"/>
          </p:nvPr>
        </p:nvSpPr>
        <p:spPr>
          <a:xfrm>
            <a:off x="1116013" y="260350"/>
            <a:ext cx="7848600" cy="576263"/>
          </a:xfrm>
        </p:spPr>
        <p:txBody>
          <a:bodyPr>
            <a:noAutofit/>
          </a:bodyPr>
          <a:lstStyle/>
          <a:p>
            <a:pPr algn="ctr" fontAlgn="base"/>
            <a:r>
              <a:rPr lang="it-IT" sz="3600" b="1" dirty="0" smtClean="0">
                <a:solidFill>
                  <a:srgbClr val="FF0000"/>
                </a:solidFill>
              </a:rPr>
              <a:t>Crescere in una società senza padri</a:t>
            </a:r>
            <a:endParaRPr lang="it-IT"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15361"/>
                                        </p:tgtEl>
                                        <p:attrNameLst>
                                          <p:attrName>style.visibility</p:attrName>
                                        </p:attrNameLst>
                                      </p:cBhvr>
                                      <p:to>
                                        <p:strVal val="visible"/>
                                      </p:to>
                                    </p:set>
                                    <p:animEffect transition="in" filter="fade">
                                      <p:cBhvr>
                                        <p:cTn id="13" dur="100"/>
                                        <p:tgtEl>
                                          <p:spTgt spid="15361"/>
                                        </p:tgtEl>
                                      </p:cBhvr>
                                    </p:animEffect>
                                    <p:anim calcmode="lin" valueType="num">
                                      <p:cBhvr>
                                        <p:cTn id="14" dur="400" fill="hold"/>
                                        <p:tgtEl>
                                          <p:spTgt spid="15361"/>
                                        </p:tgtEl>
                                        <p:attrNameLst>
                                          <p:attrName>ppt_x</p:attrName>
                                        </p:attrNameLst>
                                      </p:cBhvr>
                                      <p:tavLst>
                                        <p:tav tm="0">
                                          <p:val>
                                            <p:strVal val="#ppt_x"/>
                                          </p:val>
                                        </p:tav>
                                        <p:tav tm="100000">
                                          <p:val>
                                            <p:strVal val="#ppt_x"/>
                                          </p:val>
                                        </p:tav>
                                      </p:tavLst>
                                    </p:anim>
                                    <p:anim calcmode="lin" valueType="num">
                                      <p:cBhvr>
                                        <p:cTn id="15" dur="400" fill="hold"/>
                                        <p:tgtEl>
                                          <p:spTgt spid="15361"/>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15361"/>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15361"/>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8">
                                            <p:bg/>
                                          </p:spTgt>
                                        </p:tgtEl>
                                        <p:attrNameLst>
                                          <p:attrName>style.visibility</p:attrName>
                                        </p:attrNameLst>
                                      </p:cBhvr>
                                      <p:to>
                                        <p:strVal val="visible"/>
                                      </p:to>
                                    </p:set>
                                    <p:anim calcmode="lin" valueType="num">
                                      <p:cBhvr>
                                        <p:cTn id="22" dur="500" fill="hold"/>
                                        <p:tgtEl>
                                          <p:spTgt spid="8">
                                            <p:bg/>
                                          </p:spTgt>
                                        </p:tgtEl>
                                        <p:attrNameLst>
                                          <p:attrName>ppt_w</p:attrName>
                                        </p:attrNameLst>
                                      </p:cBhvr>
                                      <p:tavLst>
                                        <p:tav tm="0">
                                          <p:val>
                                            <p:fltVal val="0"/>
                                          </p:val>
                                        </p:tav>
                                        <p:tav tm="100000">
                                          <p:val>
                                            <p:strVal val="#ppt_w"/>
                                          </p:val>
                                        </p:tav>
                                      </p:tavLst>
                                    </p:anim>
                                    <p:anim calcmode="lin" valueType="num">
                                      <p:cBhvr>
                                        <p:cTn id="23" dur="500" fill="hold"/>
                                        <p:tgtEl>
                                          <p:spTgt spid="8">
                                            <p:bg/>
                                          </p:spTgt>
                                        </p:tgtEl>
                                        <p:attrNameLst>
                                          <p:attrName>ppt_h</p:attrName>
                                        </p:attrNameLst>
                                      </p:cBhvr>
                                      <p:tavLst>
                                        <p:tav tm="0">
                                          <p:val>
                                            <p:fltVal val="0"/>
                                          </p:val>
                                        </p:tav>
                                        <p:tav tm="100000">
                                          <p:val>
                                            <p:strVal val="#ppt_h"/>
                                          </p:val>
                                        </p:tav>
                                      </p:tavLst>
                                    </p:anim>
                                    <p:animEffect transition="in" filter="fade">
                                      <p:cBhvr>
                                        <p:cTn id="24" dur="500"/>
                                        <p:tgtEl>
                                          <p:spTgt spid="8">
                                            <p:bg/>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8">
                                            <p:txEl>
                                              <p:pRg st="0" end="0"/>
                                            </p:txEl>
                                          </p:spTgt>
                                        </p:tgtEl>
                                        <p:attrNameLst>
                                          <p:attrName>style.visibility</p:attrName>
                                        </p:attrNameLst>
                                      </p:cBhvr>
                                      <p:to>
                                        <p:strVal val="visible"/>
                                      </p:to>
                                    </p:set>
                                    <p:anim calcmode="lin" valueType="num">
                                      <p:cBhvr>
                                        <p:cTn id="29"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31"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p:bldP spid="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95128" y="260648"/>
            <a:ext cx="7848872" cy="504056"/>
          </a:xfrm>
        </p:spPr>
        <p:txBody>
          <a:bodyPr>
            <a:noAutofit/>
          </a:bodyPr>
          <a:lstStyle/>
          <a:p>
            <a:r>
              <a:rPr lang="it-IT" sz="2400" b="1" dirty="0" smtClean="0">
                <a:solidFill>
                  <a:srgbClr val="FF0000"/>
                </a:solidFill>
              </a:rPr>
              <a:t>Padre assente e sviluppo emotivo e cognitivo dei figli</a:t>
            </a:r>
            <a:endParaRPr lang="it-IT" sz="2400" b="1" dirty="0">
              <a:solidFill>
                <a:srgbClr val="FF0000"/>
              </a:solidFill>
            </a:endParaRPr>
          </a:p>
        </p:txBody>
      </p:sp>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30</a:t>
            </a:fld>
            <a:endParaRPr lang="it-IT" dirty="0"/>
          </a:p>
        </p:txBody>
      </p:sp>
      <p:sp>
        <p:nvSpPr>
          <p:cNvPr id="8" name="Sottotitolo 7"/>
          <p:cNvSpPr>
            <a:spLocks noGrp="1"/>
          </p:cNvSpPr>
          <p:nvPr>
            <p:ph type="subTitle" idx="1"/>
          </p:nvPr>
        </p:nvSpPr>
        <p:spPr>
          <a:xfrm>
            <a:off x="1259632" y="1484784"/>
            <a:ext cx="7560840" cy="2664296"/>
          </a:xfrm>
          <a:solidFill>
            <a:srgbClr val="FFFF00"/>
          </a:solidFill>
          <a:ln w="25400">
            <a:solidFill>
              <a:schemeClr val="accent1"/>
            </a:solidFill>
          </a:ln>
        </p:spPr>
        <p:txBody>
          <a:bodyPr>
            <a:noAutofit/>
          </a:bodyPr>
          <a:lstStyle/>
          <a:p>
            <a:pPr algn="just"/>
            <a:r>
              <a:rPr lang="it-IT" sz="1800" b="1" dirty="0" smtClean="0">
                <a:solidFill>
                  <a:srgbClr val="FF0000"/>
                </a:solidFill>
              </a:rPr>
              <a:t>Probabilmente</a:t>
            </a:r>
            <a:r>
              <a:rPr lang="it-IT" sz="1800" dirty="0" smtClean="0"/>
              <a:t> anche  un padre assente avrebbe voluto un rapporto diverso con il figlio, ma non è riuscito ad impostarlo. Un figlio diventato adulto  comprende quant’è difficile essere padri/madri. </a:t>
            </a:r>
          </a:p>
          <a:p>
            <a:pPr algn="just"/>
            <a:r>
              <a:rPr lang="it-IT" sz="1800" b="1" dirty="0" smtClean="0">
                <a:solidFill>
                  <a:srgbClr val="FF0000"/>
                </a:solidFill>
              </a:rPr>
              <a:t>Non bisogna </a:t>
            </a:r>
            <a:r>
              <a:rPr lang="it-IT" sz="1800" dirty="0" smtClean="0"/>
              <a:t>accusare o rinfacciare, semplicemente, se lo si ritiene  opportuno, bisogna cercare di salvare il salvabile rendendo più “umano” il rapporto.</a:t>
            </a:r>
          </a:p>
          <a:p>
            <a:pPr algn="just"/>
            <a:r>
              <a:rPr lang="it-IT" sz="1800" b="1" dirty="0" smtClean="0">
                <a:solidFill>
                  <a:srgbClr val="FF0000"/>
                </a:solidFill>
              </a:rPr>
              <a:t>Come? </a:t>
            </a:r>
            <a:r>
              <a:rPr lang="it-IT" sz="1800" dirty="0" smtClean="0"/>
              <a:t>Un abbraccio, un sorriso, un “</a:t>
            </a:r>
            <a:r>
              <a:rPr lang="it-IT" sz="1800" b="1" dirty="0" smtClean="0">
                <a:solidFill>
                  <a:srgbClr val="FF0000"/>
                </a:solidFill>
              </a:rPr>
              <a:t>ti voglio bene</a:t>
            </a:r>
            <a:r>
              <a:rPr lang="it-IT" sz="1800" dirty="0" smtClean="0"/>
              <a:t>” sembrano sciocchezze ma non lo sono per niente, sono i piccoli gesti, fatti col cuore, ma che servono a migliorare la vita.</a:t>
            </a:r>
            <a:endParaRPr lang="it-IT" sz="1800" dirty="0"/>
          </a:p>
        </p:txBody>
      </p:sp>
      <p:sp>
        <p:nvSpPr>
          <p:cNvPr id="9" name="CasellaDiTesto 8"/>
          <p:cNvSpPr txBox="1"/>
          <p:nvPr/>
        </p:nvSpPr>
        <p:spPr>
          <a:xfrm>
            <a:off x="1259632" y="836713"/>
            <a:ext cx="7560840" cy="461665"/>
          </a:xfrm>
          <a:prstGeom prst="rect">
            <a:avLst/>
          </a:prstGeom>
          <a:noFill/>
        </p:spPr>
        <p:txBody>
          <a:bodyPr wrap="square" rtlCol="0">
            <a:spAutoFit/>
          </a:bodyPr>
          <a:lstStyle/>
          <a:p>
            <a:pPr algn="ctr"/>
            <a:r>
              <a:rPr lang="it-IT" sz="2400" b="1" dirty="0" smtClean="0">
                <a:solidFill>
                  <a:srgbClr val="0070C0"/>
                </a:solidFill>
              </a:rPr>
              <a:t>Migliorare il legame emotivo con il padre</a:t>
            </a:r>
          </a:p>
        </p:txBody>
      </p:sp>
      <p:pic>
        <p:nvPicPr>
          <p:cNvPr id="2050" name="Picture 2" descr="C:\Users\Master\Desktop\Raccolta foto\foto PPT\Pianeta adolescenza\gf7.jpg"/>
          <p:cNvPicPr>
            <a:picLocks noChangeAspect="1" noChangeArrowheads="1"/>
          </p:cNvPicPr>
          <p:nvPr/>
        </p:nvPicPr>
        <p:blipFill>
          <a:blip r:embed="rId2" cstate="print"/>
          <a:srcRect/>
          <a:stretch>
            <a:fillRect/>
          </a:stretch>
        </p:blipFill>
        <p:spPr bwMode="auto">
          <a:xfrm>
            <a:off x="3347864" y="4293096"/>
            <a:ext cx="3246262" cy="216024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 calcmode="lin" valueType="num">
                                      <p:cBhvr>
                                        <p:cTn id="13" dur="500" fill="hold"/>
                                        <p:tgtEl>
                                          <p:spTgt spid="2050"/>
                                        </p:tgtEl>
                                        <p:attrNameLst>
                                          <p:attrName>ppt_w</p:attrName>
                                        </p:attrNameLst>
                                      </p:cBhvr>
                                      <p:tavLst>
                                        <p:tav tm="0">
                                          <p:val>
                                            <p:fltVal val="0"/>
                                          </p:val>
                                        </p:tav>
                                        <p:tav tm="100000">
                                          <p:val>
                                            <p:strVal val="#ppt_w"/>
                                          </p:val>
                                        </p:tav>
                                      </p:tavLst>
                                    </p:anim>
                                    <p:anim calcmode="lin" valueType="num">
                                      <p:cBhvr>
                                        <p:cTn id="14" dur="500" fill="hold"/>
                                        <p:tgtEl>
                                          <p:spTgt spid="2050"/>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 calcmode="lin" valueType="num">
                                      <p:cBhvr>
                                        <p:cTn id="19"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8">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8">
                                            <p:txEl>
                                              <p:pRg st="1" end="1"/>
                                            </p:txEl>
                                          </p:spTgt>
                                        </p:tgtEl>
                                        <p:attrNameLst>
                                          <p:attrName>style.visibility</p:attrName>
                                        </p:attrNameLst>
                                      </p:cBhvr>
                                      <p:to>
                                        <p:strVal val="visible"/>
                                      </p:to>
                                    </p:set>
                                    <p:anim calcmode="lin" valueType="num">
                                      <p:cBhvr>
                                        <p:cTn id="26"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8">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8">
                                            <p:txEl>
                                              <p:pRg st="2" end="2"/>
                                            </p:txEl>
                                          </p:spTgt>
                                        </p:tgtEl>
                                        <p:attrNameLst>
                                          <p:attrName>style.visibility</p:attrName>
                                        </p:attrNameLst>
                                      </p:cBhvr>
                                      <p:to>
                                        <p:strVal val="visible"/>
                                      </p:to>
                                    </p:set>
                                    <p:anim calcmode="lin" valueType="num">
                                      <p:cBhvr>
                                        <p:cTn id="33"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95128" y="260648"/>
            <a:ext cx="7848872" cy="504056"/>
          </a:xfrm>
        </p:spPr>
        <p:txBody>
          <a:bodyPr>
            <a:noAutofit/>
          </a:bodyPr>
          <a:lstStyle/>
          <a:p>
            <a:r>
              <a:rPr lang="it-IT" sz="2400" b="1" dirty="0" smtClean="0">
                <a:solidFill>
                  <a:srgbClr val="FF0000"/>
                </a:solidFill>
              </a:rPr>
              <a:t>Padre assente e sviluppo emotivo e cognitivo dei figli</a:t>
            </a:r>
            <a:endParaRPr lang="it-IT" sz="2400" b="1" dirty="0">
              <a:solidFill>
                <a:srgbClr val="FF0000"/>
              </a:solidFill>
            </a:endParaRPr>
          </a:p>
        </p:txBody>
      </p:sp>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31</a:t>
            </a:fld>
            <a:endParaRPr lang="it-IT" dirty="0"/>
          </a:p>
        </p:txBody>
      </p:sp>
      <p:sp>
        <p:nvSpPr>
          <p:cNvPr id="8" name="Sottotitolo 7"/>
          <p:cNvSpPr>
            <a:spLocks noGrp="1"/>
          </p:cNvSpPr>
          <p:nvPr>
            <p:ph type="subTitle" idx="1"/>
          </p:nvPr>
        </p:nvSpPr>
        <p:spPr>
          <a:xfrm>
            <a:off x="1259632" y="1484784"/>
            <a:ext cx="7560840" cy="2664296"/>
          </a:xfrm>
          <a:solidFill>
            <a:srgbClr val="FFFF00"/>
          </a:solidFill>
          <a:ln w="25400">
            <a:solidFill>
              <a:schemeClr val="accent1"/>
            </a:solidFill>
          </a:ln>
        </p:spPr>
        <p:txBody>
          <a:bodyPr>
            <a:noAutofit/>
          </a:bodyPr>
          <a:lstStyle/>
          <a:p>
            <a:pPr algn="ctr"/>
            <a:r>
              <a:rPr lang="it-IT" sz="1800" b="1" dirty="0" smtClean="0">
                <a:solidFill>
                  <a:srgbClr val="FF0000"/>
                </a:solidFill>
              </a:rPr>
              <a:t>Caro figlio,</a:t>
            </a:r>
            <a:r>
              <a:rPr lang="it-IT" sz="1800" dirty="0" smtClean="0"/>
              <a:t/>
            </a:r>
            <a:br>
              <a:rPr lang="it-IT" sz="1800" dirty="0" smtClean="0"/>
            </a:br>
            <a:r>
              <a:rPr lang="it-IT" sz="1600" b="1" i="1" dirty="0" smtClean="0"/>
              <a:t>T</a:t>
            </a:r>
            <a:r>
              <a:rPr lang="it-IT" sz="1800" b="1" i="1" dirty="0" smtClean="0"/>
              <a:t>ra pochi giorni diventerai uomo, almeno per quanto riguarda l’età legale. Mi sembra passato così poco tempo da quando ti prendevo in braccio ed emettevi i tuoi primi respiri, i tuoi primi versi. Ho pensieri di cui io e te, insieme, siamo protagonisti: ho memoria di tutti i momenti trascorsi insieme, di tutte le cose fatte insieme.</a:t>
            </a:r>
          </a:p>
          <a:p>
            <a:pPr algn="ctr"/>
            <a:r>
              <a:rPr lang="it-IT" sz="1800" b="1" i="1" dirty="0" smtClean="0"/>
              <a:t>Ricordo quando criticavi i tatuaggi, ma guardando il mio, che porta il tuo nome, mi dicesti:  “il tuo è diverso, perché un figlio è per sempre”.</a:t>
            </a:r>
          </a:p>
          <a:p>
            <a:pPr algn="ctr"/>
            <a:r>
              <a:rPr lang="it-IT" sz="1800" i="1" dirty="0" smtClean="0"/>
              <a:t>(lettera di un padre separato al figlio diciottenne)</a:t>
            </a:r>
            <a:endParaRPr lang="it-IT" sz="1800" i="1" dirty="0"/>
          </a:p>
        </p:txBody>
      </p:sp>
      <p:sp>
        <p:nvSpPr>
          <p:cNvPr id="9" name="CasellaDiTesto 8"/>
          <p:cNvSpPr txBox="1"/>
          <p:nvPr/>
        </p:nvSpPr>
        <p:spPr>
          <a:xfrm>
            <a:off x="1259632" y="836713"/>
            <a:ext cx="7560840" cy="461665"/>
          </a:xfrm>
          <a:prstGeom prst="rect">
            <a:avLst/>
          </a:prstGeom>
          <a:noFill/>
        </p:spPr>
        <p:txBody>
          <a:bodyPr wrap="square" rtlCol="0">
            <a:spAutoFit/>
          </a:bodyPr>
          <a:lstStyle/>
          <a:p>
            <a:pPr algn="ctr"/>
            <a:r>
              <a:rPr lang="it-IT" sz="2400" b="1" dirty="0" smtClean="0">
                <a:solidFill>
                  <a:srgbClr val="0070C0"/>
                </a:solidFill>
              </a:rPr>
              <a:t>Un figlio è per sempre</a:t>
            </a:r>
          </a:p>
        </p:txBody>
      </p:sp>
      <p:sp>
        <p:nvSpPr>
          <p:cNvPr id="10" name="CasellaDiTesto 9"/>
          <p:cNvSpPr txBox="1"/>
          <p:nvPr/>
        </p:nvSpPr>
        <p:spPr>
          <a:xfrm>
            <a:off x="6804248" y="4941168"/>
            <a:ext cx="2016224" cy="769441"/>
          </a:xfrm>
          <a:prstGeom prst="rect">
            <a:avLst/>
          </a:prstGeom>
          <a:noFill/>
        </p:spPr>
        <p:txBody>
          <a:bodyPr wrap="square" rtlCol="0">
            <a:spAutoFit/>
          </a:bodyPr>
          <a:lstStyle/>
          <a:p>
            <a:pPr algn="ctr"/>
            <a:r>
              <a:rPr lang="it-IT" sz="4400" b="1" dirty="0" smtClean="0">
                <a:solidFill>
                  <a:srgbClr val="FF0000"/>
                </a:solidFill>
              </a:rPr>
              <a:t>FINE</a:t>
            </a:r>
            <a:endParaRPr lang="it-IT" sz="4400" b="1" dirty="0">
              <a:solidFill>
                <a:srgbClr val="FF0000"/>
              </a:solidFill>
            </a:endParaRPr>
          </a:p>
        </p:txBody>
      </p:sp>
      <p:pic>
        <p:nvPicPr>
          <p:cNvPr id="1026" name="Picture 2" descr="C:\Users\Master\Desktop\Raccolta foto\foto PPT\Padri\pa25.jpg"/>
          <p:cNvPicPr>
            <a:picLocks noChangeAspect="1" noChangeArrowheads="1"/>
          </p:cNvPicPr>
          <p:nvPr/>
        </p:nvPicPr>
        <p:blipFill>
          <a:blip r:embed="rId2" cstate="print"/>
          <a:srcRect/>
          <a:stretch>
            <a:fillRect/>
          </a:stretch>
        </p:blipFill>
        <p:spPr bwMode="auto">
          <a:xfrm>
            <a:off x="3203848" y="4293096"/>
            <a:ext cx="3372375" cy="216024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p:cTn id="13" dur="500" fill="hold"/>
                                        <p:tgtEl>
                                          <p:spTgt spid="1026"/>
                                        </p:tgtEl>
                                        <p:attrNameLst>
                                          <p:attrName>ppt_w</p:attrName>
                                        </p:attrNameLst>
                                      </p:cBhvr>
                                      <p:tavLst>
                                        <p:tav tm="0">
                                          <p:val>
                                            <p:fltVal val="0"/>
                                          </p:val>
                                        </p:tav>
                                        <p:tav tm="100000">
                                          <p:val>
                                            <p:strVal val="#ppt_w"/>
                                          </p:val>
                                        </p:tav>
                                      </p:tavLst>
                                    </p:anim>
                                    <p:anim calcmode="lin" valueType="num">
                                      <p:cBhvr>
                                        <p:cTn id="14" dur="500" fill="hold"/>
                                        <p:tgtEl>
                                          <p:spTgt spid="1026"/>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 calcmode="lin" valueType="num">
                                      <p:cBhvr>
                                        <p:cTn id="19"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8">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8">
                                            <p:txEl>
                                              <p:pRg st="1" end="1"/>
                                            </p:txEl>
                                          </p:spTgt>
                                        </p:tgtEl>
                                        <p:attrNameLst>
                                          <p:attrName>style.visibility</p:attrName>
                                        </p:attrNameLst>
                                      </p:cBhvr>
                                      <p:to>
                                        <p:strVal val="visible"/>
                                      </p:to>
                                    </p:set>
                                    <p:anim calcmode="lin" valueType="num">
                                      <p:cBhvr>
                                        <p:cTn id="26"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8">
                                            <p:txEl>
                                              <p:pRg st="1" end="1"/>
                                            </p:txEl>
                                          </p:spTgt>
                                        </p:tgtEl>
                                      </p:cBhvr>
                                    </p:animEffect>
                                  </p:childTnLst>
                                </p:cTn>
                              </p:par>
                              <p:par>
                                <p:cTn id="29" presetID="53" presetClass="entr" presetSubtype="0" fill="hold" nodeType="withEffect">
                                  <p:stCondLst>
                                    <p:cond delay="0"/>
                                  </p:stCondLst>
                                  <p:childTnLst>
                                    <p:set>
                                      <p:cBhvr>
                                        <p:cTn id="30" dur="1" fill="hold">
                                          <p:stCondLst>
                                            <p:cond delay="0"/>
                                          </p:stCondLst>
                                        </p:cTn>
                                        <p:tgtEl>
                                          <p:spTgt spid="8">
                                            <p:txEl>
                                              <p:pRg st="2" end="2"/>
                                            </p:txEl>
                                          </p:spTgt>
                                        </p:tgtEl>
                                        <p:attrNameLst>
                                          <p:attrName>style.visibility</p:attrName>
                                        </p:attrNameLst>
                                      </p:cBhvr>
                                      <p:to>
                                        <p:strVal val="visible"/>
                                      </p:to>
                                    </p:set>
                                    <p:anim calcmode="lin" valueType="num">
                                      <p:cBhvr>
                                        <p:cTn id="31"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33" dur="500"/>
                                        <p:tgtEl>
                                          <p:spTgt spid="8">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0"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p:cTn id="38" dur="500" fill="hold"/>
                                        <p:tgtEl>
                                          <p:spTgt spid="10"/>
                                        </p:tgtEl>
                                        <p:attrNameLst>
                                          <p:attrName>ppt_w</p:attrName>
                                        </p:attrNameLst>
                                      </p:cBhvr>
                                      <p:tavLst>
                                        <p:tav tm="0">
                                          <p:val>
                                            <p:fltVal val="0"/>
                                          </p:val>
                                        </p:tav>
                                        <p:tav tm="100000">
                                          <p:val>
                                            <p:strVal val="#ppt_w"/>
                                          </p:val>
                                        </p:tav>
                                      </p:tavLst>
                                    </p:anim>
                                    <p:anim calcmode="lin" valueType="num">
                                      <p:cBhvr>
                                        <p:cTn id="39" dur="500" fill="hold"/>
                                        <p:tgtEl>
                                          <p:spTgt spid="10"/>
                                        </p:tgtEl>
                                        <p:attrNameLst>
                                          <p:attrName>ppt_h</p:attrName>
                                        </p:attrNameLst>
                                      </p:cBhvr>
                                      <p:tavLst>
                                        <p:tav tm="0">
                                          <p:val>
                                            <p:fltVal val="0"/>
                                          </p:val>
                                        </p:tav>
                                        <p:tav tm="100000">
                                          <p:val>
                                            <p:strVal val="#ppt_h"/>
                                          </p:val>
                                        </p:tav>
                                      </p:tavLst>
                                    </p:anim>
                                    <p:animEffect transition="in" filter="fade">
                                      <p:cBhvr>
                                        <p:cTn id="4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332656"/>
            <a:ext cx="7910696" cy="648072"/>
          </a:xfrm>
        </p:spPr>
        <p:txBody>
          <a:bodyPr>
            <a:normAutofit/>
          </a:bodyPr>
          <a:lstStyle/>
          <a:p>
            <a:pPr algn="ctr"/>
            <a:r>
              <a:rPr lang="it-IT" sz="3200" b="1" dirty="0" smtClean="0">
                <a:solidFill>
                  <a:srgbClr val="FF0000"/>
                </a:solidFill>
              </a:rPr>
              <a:t>Confrontiamoci</a:t>
            </a:r>
            <a:endParaRPr lang="it-IT" sz="3200" b="1" dirty="0">
              <a:solidFill>
                <a:srgbClr val="FF0000"/>
              </a:solidFill>
            </a:endParaRPr>
          </a:p>
        </p:txBody>
      </p:sp>
      <p:sp>
        <p:nvSpPr>
          <p:cNvPr id="6" name="Segnaposto data 5"/>
          <p:cNvSpPr>
            <a:spLocks noGrp="1"/>
          </p:cNvSpPr>
          <p:nvPr>
            <p:ph type="dt" sz="half" idx="10"/>
          </p:nvPr>
        </p:nvSpPr>
        <p:spPr/>
        <p:txBody>
          <a:bodyPr/>
          <a:lstStyle/>
          <a:p>
            <a:fld id="{DB57A2AF-CD0E-48A9-9F93-2D4AD0D90B1D}" type="datetime1">
              <a:rPr lang="it-IT" smtClean="0"/>
              <a:pPr/>
              <a:t>30/03/2020</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32</a:t>
            </a:fld>
            <a:endParaRPr lang="it-IT"/>
          </a:p>
        </p:txBody>
      </p:sp>
      <p:sp>
        <p:nvSpPr>
          <p:cNvPr id="9" name="Sottotitolo 8"/>
          <p:cNvSpPr>
            <a:spLocks noGrp="1"/>
          </p:cNvSpPr>
          <p:nvPr>
            <p:ph type="subTitle" idx="1"/>
          </p:nvPr>
        </p:nvSpPr>
        <p:spPr>
          <a:xfrm>
            <a:off x="1403648" y="1196752"/>
            <a:ext cx="7200800" cy="4896544"/>
          </a:xfrm>
        </p:spPr>
        <p:txBody>
          <a:bodyPr>
            <a:noAutofit/>
          </a:bodyPr>
          <a:lstStyle/>
          <a:p>
            <a:pPr marL="484632" indent="-457200" algn="just">
              <a:buAutoNum type="arabicPeriod"/>
            </a:pPr>
            <a:r>
              <a:rPr lang="it-IT" sz="2000" dirty="0" smtClean="0"/>
              <a:t>L’amore o il rifiuto da parte di entrambi i genitori, possono influenzare profondamente l’equilibrio emotivo, l’autostima e la salute mentale dei loro figli. Come rispondere a coloro che affermano che le coppie omosessuali possono svolgere adeguatamente questo compito?</a:t>
            </a:r>
          </a:p>
          <a:p>
            <a:pPr marL="484632" indent="-457200" algn="just">
              <a:buAutoNum type="arabicPeriod"/>
            </a:pPr>
            <a:r>
              <a:rPr lang="it-IT" sz="2000" dirty="0" smtClean="0">
                <a:solidFill>
                  <a:schemeClr val="tx1"/>
                </a:solidFill>
              </a:rPr>
              <a:t>L’assenza del padre nell’età evolutiva del figlio crea ferite che resteranno segnate per tutta la vita. Come supplire la mancanza del padre?</a:t>
            </a:r>
          </a:p>
          <a:p>
            <a:pPr marL="484632" indent="-457200" algn="just">
              <a:buAutoNum type="arabicPeriod"/>
            </a:pPr>
            <a:r>
              <a:rPr lang="it-IT" sz="2000" dirty="0" smtClean="0">
                <a:solidFill>
                  <a:schemeClr val="tx1"/>
                </a:solidFill>
              </a:rPr>
              <a:t>Quali problemi comportamentali mette in atto un ragazzo cresciuto senza la presenza reale del padre?</a:t>
            </a:r>
          </a:p>
          <a:p>
            <a:pPr marL="484632" indent="-457200" algn="just">
              <a:buAutoNum type="arabicPeriod"/>
            </a:pPr>
            <a:r>
              <a:rPr lang="it-IT" sz="2000" dirty="0" smtClean="0">
                <a:solidFill>
                  <a:schemeClr val="tx1"/>
                </a:solidFill>
              </a:rPr>
              <a:t>Gli studiosi dell’età evolutiva, parlando dei figli del nostro tempo, li definiscono “orfani di genitori vivi”. In che senso?</a:t>
            </a:r>
          </a:p>
          <a:p>
            <a:pPr marL="484632" indent="-457200" algn="just">
              <a:buAutoNum type="arabicPeriod"/>
            </a:pPr>
            <a:r>
              <a:rPr lang="it-IT" sz="2000" dirty="0" smtClean="0">
                <a:solidFill>
                  <a:schemeClr val="tx1"/>
                </a:solidFill>
              </a:rPr>
              <a:t>Nei casi di separazione dei genitori, quali comportamenti devono tenere affinché i figli non diventino oggetto di contesa delle loro dispute o litigi?</a:t>
            </a:r>
            <a:endParaRPr lang="it-IT" sz="20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1000"/>
                                        <p:tgtEl>
                                          <p:spTgt spid="9">
                                            <p:txEl>
                                              <p:pRg st="4" end="4"/>
                                            </p:txEl>
                                          </p:spTgt>
                                        </p:tgtEl>
                                      </p:cBhvr>
                                    </p:animEffect>
                                    <p:anim calcmode="lin" valueType="num">
                                      <p:cBhvr>
                                        <p:cTn id="3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4</a:t>
            </a:fld>
            <a:endParaRPr lang="it-IT" dirty="0"/>
          </a:p>
        </p:txBody>
      </p:sp>
      <p:sp>
        <p:nvSpPr>
          <p:cNvPr id="8" name="Sottotitolo 7"/>
          <p:cNvSpPr>
            <a:spLocks noGrp="1"/>
          </p:cNvSpPr>
          <p:nvPr>
            <p:ph type="subTitle" idx="1"/>
          </p:nvPr>
        </p:nvSpPr>
        <p:spPr>
          <a:xfrm>
            <a:off x="1331640" y="1484784"/>
            <a:ext cx="7406640" cy="1440160"/>
          </a:xfrm>
          <a:solidFill>
            <a:srgbClr val="FFFF00"/>
          </a:solidFill>
          <a:ln w="25400">
            <a:solidFill>
              <a:schemeClr val="accent1"/>
            </a:solidFill>
          </a:ln>
        </p:spPr>
        <p:txBody>
          <a:bodyPr>
            <a:noAutofit/>
          </a:bodyPr>
          <a:lstStyle/>
          <a:p>
            <a:pPr algn="just"/>
            <a:r>
              <a:rPr lang="it-IT" sz="1800" b="1" dirty="0" smtClean="0">
                <a:solidFill>
                  <a:srgbClr val="FF0000"/>
                </a:solidFill>
              </a:rPr>
              <a:t>Aumentano sempre di più saggi </a:t>
            </a:r>
            <a:r>
              <a:rPr lang="it-IT" sz="1800" dirty="0" smtClean="0"/>
              <a:t>e inchieste giornalistiche sul disagio giovanile, come se ci trovassimo dinanzi a figli che mentalmente danno l’inquietante sensazione di essere degli alieni. </a:t>
            </a:r>
          </a:p>
          <a:p>
            <a:pPr algn="just"/>
            <a:r>
              <a:rPr lang="it-IT" sz="1800" b="1" dirty="0" smtClean="0">
                <a:solidFill>
                  <a:srgbClr val="FF0000"/>
                </a:solidFill>
              </a:rPr>
              <a:t>Prima conseguenza</a:t>
            </a:r>
            <a:r>
              <a:rPr lang="it-IT" sz="1800" dirty="0" smtClean="0"/>
              <a:t>: è difficile, talvolta impossibile, comunicare con una “</a:t>
            </a:r>
            <a:r>
              <a:rPr lang="it-IT" sz="1800" b="1" dirty="0" smtClean="0"/>
              <a:t>razza</a:t>
            </a:r>
            <a:r>
              <a:rPr lang="it-IT" sz="1800" dirty="0" smtClean="0"/>
              <a:t>” diversa. </a:t>
            </a:r>
            <a:endParaRPr lang="it-IT" sz="1800" dirty="0"/>
          </a:p>
        </p:txBody>
      </p:sp>
      <p:sp>
        <p:nvSpPr>
          <p:cNvPr id="9" name="CasellaDiTesto 8"/>
          <p:cNvSpPr txBox="1"/>
          <p:nvPr/>
        </p:nvSpPr>
        <p:spPr>
          <a:xfrm>
            <a:off x="1907704" y="836712"/>
            <a:ext cx="6408712" cy="461665"/>
          </a:xfrm>
          <a:prstGeom prst="rect">
            <a:avLst/>
          </a:prstGeom>
          <a:noFill/>
        </p:spPr>
        <p:txBody>
          <a:bodyPr wrap="square" rtlCol="0">
            <a:spAutoFit/>
          </a:bodyPr>
          <a:lstStyle/>
          <a:p>
            <a:pPr algn="ctr"/>
            <a:r>
              <a:rPr lang="it-IT" sz="2400" b="1" dirty="0" smtClean="0">
                <a:solidFill>
                  <a:srgbClr val="0070C0"/>
                </a:solidFill>
              </a:rPr>
              <a:t>Figli che sembrano alieni</a:t>
            </a:r>
            <a:endParaRPr lang="it-IT" sz="2400" b="1" dirty="0">
              <a:solidFill>
                <a:srgbClr val="0070C0"/>
              </a:solidFill>
            </a:endParaRPr>
          </a:p>
        </p:txBody>
      </p:sp>
      <p:pic>
        <p:nvPicPr>
          <p:cNvPr id="16385" name="Picture 1" descr="C:\Users\Master\Desktop\Raccolta foto\foto PPT\Perchè non parli\gf4.jpg"/>
          <p:cNvPicPr>
            <a:picLocks noChangeAspect="1" noChangeArrowheads="1"/>
          </p:cNvPicPr>
          <p:nvPr/>
        </p:nvPicPr>
        <p:blipFill>
          <a:blip r:embed="rId2" cstate="print"/>
          <a:srcRect/>
          <a:stretch>
            <a:fillRect/>
          </a:stretch>
        </p:blipFill>
        <p:spPr bwMode="auto">
          <a:xfrm>
            <a:off x="2051720" y="3068960"/>
            <a:ext cx="5976664" cy="3420986"/>
          </a:xfrm>
          <a:prstGeom prst="rect">
            <a:avLst/>
          </a:prstGeom>
          <a:noFill/>
          <a:ln w="25400">
            <a:solidFill>
              <a:schemeClr val="accent1"/>
            </a:solidFill>
          </a:ln>
        </p:spPr>
      </p:pic>
      <p:sp>
        <p:nvSpPr>
          <p:cNvPr id="10" name="Titolo 1"/>
          <p:cNvSpPr>
            <a:spLocks noGrp="1"/>
          </p:cNvSpPr>
          <p:nvPr>
            <p:ph type="ctrTitle"/>
          </p:nvPr>
        </p:nvSpPr>
        <p:spPr>
          <a:xfrm>
            <a:off x="1116013" y="260350"/>
            <a:ext cx="7848600" cy="576263"/>
          </a:xfrm>
        </p:spPr>
        <p:txBody>
          <a:bodyPr>
            <a:noAutofit/>
          </a:bodyPr>
          <a:lstStyle/>
          <a:p>
            <a:pPr algn="ctr" fontAlgn="base"/>
            <a:r>
              <a:rPr lang="it-IT" sz="3600" b="1" dirty="0" smtClean="0">
                <a:solidFill>
                  <a:srgbClr val="FF0000"/>
                </a:solidFill>
              </a:rPr>
              <a:t>Crescere in una società senza padri</a:t>
            </a:r>
            <a:endParaRPr lang="it-IT"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16385"/>
                                        </p:tgtEl>
                                        <p:attrNameLst>
                                          <p:attrName>style.visibility</p:attrName>
                                        </p:attrNameLst>
                                      </p:cBhvr>
                                      <p:to>
                                        <p:strVal val="visible"/>
                                      </p:to>
                                    </p:set>
                                    <p:animEffect transition="in" filter="fade">
                                      <p:cBhvr>
                                        <p:cTn id="13" dur="100"/>
                                        <p:tgtEl>
                                          <p:spTgt spid="16385"/>
                                        </p:tgtEl>
                                      </p:cBhvr>
                                    </p:animEffect>
                                    <p:anim calcmode="lin" valueType="num">
                                      <p:cBhvr>
                                        <p:cTn id="14" dur="400" fill="hold"/>
                                        <p:tgtEl>
                                          <p:spTgt spid="16385"/>
                                        </p:tgtEl>
                                        <p:attrNameLst>
                                          <p:attrName>ppt_x</p:attrName>
                                        </p:attrNameLst>
                                      </p:cBhvr>
                                      <p:tavLst>
                                        <p:tav tm="0">
                                          <p:val>
                                            <p:strVal val="#ppt_x"/>
                                          </p:val>
                                        </p:tav>
                                        <p:tav tm="100000">
                                          <p:val>
                                            <p:strVal val="#ppt_x"/>
                                          </p:val>
                                        </p:tav>
                                      </p:tavLst>
                                    </p:anim>
                                    <p:anim calcmode="lin" valueType="num">
                                      <p:cBhvr>
                                        <p:cTn id="15" dur="400" fill="hold"/>
                                        <p:tgtEl>
                                          <p:spTgt spid="16385"/>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1638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1638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8">
                                            <p:bg/>
                                          </p:spTgt>
                                        </p:tgtEl>
                                        <p:attrNameLst>
                                          <p:attrName>style.visibility</p:attrName>
                                        </p:attrNameLst>
                                      </p:cBhvr>
                                      <p:to>
                                        <p:strVal val="visible"/>
                                      </p:to>
                                    </p:set>
                                    <p:anim calcmode="lin" valueType="num">
                                      <p:cBhvr>
                                        <p:cTn id="22" dur="500" fill="hold"/>
                                        <p:tgtEl>
                                          <p:spTgt spid="8">
                                            <p:bg/>
                                          </p:spTgt>
                                        </p:tgtEl>
                                        <p:attrNameLst>
                                          <p:attrName>ppt_w</p:attrName>
                                        </p:attrNameLst>
                                      </p:cBhvr>
                                      <p:tavLst>
                                        <p:tav tm="0">
                                          <p:val>
                                            <p:fltVal val="0"/>
                                          </p:val>
                                        </p:tav>
                                        <p:tav tm="100000">
                                          <p:val>
                                            <p:strVal val="#ppt_w"/>
                                          </p:val>
                                        </p:tav>
                                      </p:tavLst>
                                    </p:anim>
                                    <p:anim calcmode="lin" valueType="num">
                                      <p:cBhvr>
                                        <p:cTn id="23" dur="500" fill="hold"/>
                                        <p:tgtEl>
                                          <p:spTgt spid="8">
                                            <p:bg/>
                                          </p:spTgt>
                                        </p:tgtEl>
                                        <p:attrNameLst>
                                          <p:attrName>ppt_h</p:attrName>
                                        </p:attrNameLst>
                                      </p:cBhvr>
                                      <p:tavLst>
                                        <p:tav tm="0">
                                          <p:val>
                                            <p:fltVal val="0"/>
                                          </p:val>
                                        </p:tav>
                                        <p:tav tm="100000">
                                          <p:val>
                                            <p:strVal val="#ppt_h"/>
                                          </p:val>
                                        </p:tav>
                                      </p:tavLst>
                                    </p:anim>
                                    <p:animEffect transition="in" filter="fade">
                                      <p:cBhvr>
                                        <p:cTn id="24" dur="500"/>
                                        <p:tgtEl>
                                          <p:spTgt spid="8">
                                            <p:bg/>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8">
                                            <p:txEl>
                                              <p:pRg st="0" end="0"/>
                                            </p:txEl>
                                          </p:spTgt>
                                        </p:tgtEl>
                                        <p:attrNameLst>
                                          <p:attrName>style.visibility</p:attrName>
                                        </p:attrNameLst>
                                      </p:cBhvr>
                                      <p:to>
                                        <p:strVal val="visible"/>
                                      </p:to>
                                    </p:set>
                                    <p:anim calcmode="lin" valueType="num">
                                      <p:cBhvr>
                                        <p:cTn id="29"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31" dur="500"/>
                                        <p:tgtEl>
                                          <p:spTgt spid="8">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8">
                                            <p:txEl>
                                              <p:pRg st="1" end="1"/>
                                            </p:txEl>
                                          </p:spTgt>
                                        </p:tgtEl>
                                        <p:attrNameLst>
                                          <p:attrName>style.visibility</p:attrName>
                                        </p:attrNameLst>
                                      </p:cBhvr>
                                      <p:to>
                                        <p:strVal val="visible"/>
                                      </p:to>
                                    </p:set>
                                    <p:anim calcmode="lin" valueType="num">
                                      <p:cBhvr>
                                        <p:cTn id="36"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37"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38"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5</a:t>
            </a:fld>
            <a:endParaRPr lang="it-IT" dirty="0"/>
          </a:p>
        </p:txBody>
      </p:sp>
      <p:sp>
        <p:nvSpPr>
          <p:cNvPr id="8" name="Sottotitolo 7"/>
          <p:cNvSpPr>
            <a:spLocks noGrp="1"/>
          </p:cNvSpPr>
          <p:nvPr>
            <p:ph type="subTitle" idx="1"/>
          </p:nvPr>
        </p:nvSpPr>
        <p:spPr>
          <a:xfrm>
            <a:off x="1331640" y="1700808"/>
            <a:ext cx="7406640" cy="1152128"/>
          </a:xfrm>
          <a:solidFill>
            <a:srgbClr val="FFFF00"/>
          </a:solidFill>
          <a:ln w="25400">
            <a:solidFill>
              <a:schemeClr val="accent1"/>
            </a:solidFill>
          </a:ln>
        </p:spPr>
        <p:txBody>
          <a:bodyPr>
            <a:noAutofit/>
          </a:bodyPr>
          <a:lstStyle/>
          <a:p>
            <a:pPr algn="just"/>
            <a:r>
              <a:rPr lang="it-IT" sz="1800" b="1" dirty="0" smtClean="0">
                <a:solidFill>
                  <a:srgbClr val="FF0000"/>
                </a:solidFill>
              </a:rPr>
              <a:t>Scatta l’allarme sociale</a:t>
            </a:r>
            <a:r>
              <a:rPr lang="it-IT" sz="1800" dirty="0" smtClean="0"/>
              <a:t>: dove andremo a finire se i nostri figli, afferrati di continuo da emozioni (indotte largamente da internet e associati) ma lontani dai sentimenti (che a differenza delle emozioni sono stati permanenti e in grado di evolversi)? </a:t>
            </a:r>
            <a:endParaRPr lang="it-IT" sz="1800" dirty="0"/>
          </a:p>
        </p:txBody>
      </p:sp>
      <p:sp>
        <p:nvSpPr>
          <p:cNvPr id="9" name="CasellaDiTesto 8"/>
          <p:cNvSpPr txBox="1"/>
          <p:nvPr/>
        </p:nvSpPr>
        <p:spPr>
          <a:xfrm>
            <a:off x="1907704" y="836712"/>
            <a:ext cx="6408712" cy="830997"/>
          </a:xfrm>
          <a:prstGeom prst="rect">
            <a:avLst/>
          </a:prstGeom>
          <a:noFill/>
        </p:spPr>
        <p:txBody>
          <a:bodyPr wrap="square" rtlCol="0">
            <a:spAutoFit/>
          </a:bodyPr>
          <a:lstStyle/>
          <a:p>
            <a:pPr algn="ctr"/>
            <a:r>
              <a:rPr lang="it-IT" sz="2400" b="1" dirty="0" smtClean="0">
                <a:solidFill>
                  <a:srgbClr val="0070C0"/>
                </a:solidFill>
              </a:rPr>
              <a:t>Giovani afferrati da emozioni </a:t>
            </a:r>
          </a:p>
          <a:p>
            <a:pPr algn="ctr"/>
            <a:r>
              <a:rPr lang="it-IT" sz="2400" b="1" dirty="0" smtClean="0">
                <a:solidFill>
                  <a:srgbClr val="0070C0"/>
                </a:solidFill>
              </a:rPr>
              <a:t>ma lontani dai sentimenti</a:t>
            </a:r>
            <a:endParaRPr lang="it-IT" sz="2400" b="1" dirty="0">
              <a:solidFill>
                <a:srgbClr val="0070C0"/>
              </a:solidFill>
            </a:endParaRPr>
          </a:p>
        </p:txBody>
      </p:sp>
      <p:pic>
        <p:nvPicPr>
          <p:cNvPr id="14337" name="Picture 1" descr="C:\Users\Master\Desktop\Raccolta foto\foto PPT\Pianeta adolescenza\pc7.jpg"/>
          <p:cNvPicPr>
            <a:picLocks noChangeAspect="1" noChangeArrowheads="1"/>
          </p:cNvPicPr>
          <p:nvPr/>
        </p:nvPicPr>
        <p:blipFill>
          <a:blip r:embed="rId2" cstate="print"/>
          <a:srcRect/>
          <a:stretch>
            <a:fillRect/>
          </a:stretch>
        </p:blipFill>
        <p:spPr bwMode="auto">
          <a:xfrm>
            <a:off x="2411760" y="2996952"/>
            <a:ext cx="5328592" cy="3533088"/>
          </a:xfrm>
          <a:prstGeom prst="rect">
            <a:avLst/>
          </a:prstGeom>
          <a:noFill/>
          <a:ln w="25400">
            <a:solidFill>
              <a:schemeClr val="accent1"/>
            </a:solidFill>
          </a:ln>
        </p:spPr>
      </p:pic>
      <p:sp>
        <p:nvSpPr>
          <p:cNvPr id="10" name="Titolo 1"/>
          <p:cNvSpPr>
            <a:spLocks noGrp="1"/>
          </p:cNvSpPr>
          <p:nvPr>
            <p:ph type="ctrTitle"/>
          </p:nvPr>
        </p:nvSpPr>
        <p:spPr>
          <a:xfrm>
            <a:off x="1116013" y="260350"/>
            <a:ext cx="7848600" cy="576263"/>
          </a:xfrm>
        </p:spPr>
        <p:txBody>
          <a:bodyPr>
            <a:noAutofit/>
          </a:bodyPr>
          <a:lstStyle/>
          <a:p>
            <a:pPr algn="ctr" fontAlgn="base"/>
            <a:r>
              <a:rPr lang="it-IT" sz="3600" b="1" dirty="0" smtClean="0">
                <a:solidFill>
                  <a:srgbClr val="FF0000"/>
                </a:solidFill>
              </a:rPr>
              <a:t>Crescere in una società senza padri</a:t>
            </a:r>
            <a:endParaRPr lang="it-IT"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14337"/>
                                        </p:tgtEl>
                                        <p:attrNameLst>
                                          <p:attrName>style.visibility</p:attrName>
                                        </p:attrNameLst>
                                      </p:cBhvr>
                                      <p:to>
                                        <p:strVal val="visible"/>
                                      </p:to>
                                    </p:set>
                                    <p:animEffect transition="in" filter="fade">
                                      <p:cBhvr>
                                        <p:cTn id="13" dur="100"/>
                                        <p:tgtEl>
                                          <p:spTgt spid="14337"/>
                                        </p:tgtEl>
                                      </p:cBhvr>
                                    </p:animEffect>
                                    <p:anim calcmode="lin" valueType="num">
                                      <p:cBhvr>
                                        <p:cTn id="14" dur="400" fill="hold"/>
                                        <p:tgtEl>
                                          <p:spTgt spid="14337"/>
                                        </p:tgtEl>
                                        <p:attrNameLst>
                                          <p:attrName>ppt_x</p:attrName>
                                        </p:attrNameLst>
                                      </p:cBhvr>
                                      <p:tavLst>
                                        <p:tav tm="0">
                                          <p:val>
                                            <p:strVal val="#ppt_x"/>
                                          </p:val>
                                        </p:tav>
                                        <p:tav tm="100000">
                                          <p:val>
                                            <p:strVal val="#ppt_x"/>
                                          </p:val>
                                        </p:tav>
                                      </p:tavLst>
                                    </p:anim>
                                    <p:anim calcmode="lin" valueType="num">
                                      <p:cBhvr>
                                        <p:cTn id="15" dur="400" fill="hold"/>
                                        <p:tgtEl>
                                          <p:spTgt spid="14337"/>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1433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1433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8">
                                            <p:bg/>
                                          </p:spTgt>
                                        </p:tgtEl>
                                        <p:attrNameLst>
                                          <p:attrName>style.visibility</p:attrName>
                                        </p:attrNameLst>
                                      </p:cBhvr>
                                      <p:to>
                                        <p:strVal val="visible"/>
                                      </p:to>
                                    </p:set>
                                    <p:anim calcmode="lin" valueType="num">
                                      <p:cBhvr>
                                        <p:cTn id="22" dur="500" fill="hold"/>
                                        <p:tgtEl>
                                          <p:spTgt spid="8">
                                            <p:bg/>
                                          </p:spTgt>
                                        </p:tgtEl>
                                        <p:attrNameLst>
                                          <p:attrName>ppt_w</p:attrName>
                                        </p:attrNameLst>
                                      </p:cBhvr>
                                      <p:tavLst>
                                        <p:tav tm="0">
                                          <p:val>
                                            <p:fltVal val="0"/>
                                          </p:val>
                                        </p:tav>
                                        <p:tav tm="100000">
                                          <p:val>
                                            <p:strVal val="#ppt_w"/>
                                          </p:val>
                                        </p:tav>
                                      </p:tavLst>
                                    </p:anim>
                                    <p:anim calcmode="lin" valueType="num">
                                      <p:cBhvr>
                                        <p:cTn id="23" dur="500" fill="hold"/>
                                        <p:tgtEl>
                                          <p:spTgt spid="8">
                                            <p:bg/>
                                          </p:spTgt>
                                        </p:tgtEl>
                                        <p:attrNameLst>
                                          <p:attrName>ppt_h</p:attrName>
                                        </p:attrNameLst>
                                      </p:cBhvr>
                                      <p:tavLst>
                                        <p:tav tm="0">
                                          <p:val>
                                            <p:fltVal val="0"/>
                                          </p:val>
                                        </p:tav>
                                        <p:tav tm="100000">
                                          <p:val>
                                            <p:strVal val="#ppt_h"/>
                                          </p:val>
                                        </p:tav>
                                      </p:tavLst>
                                    </p:anim>
                                    <p:animEffect transition="in" filter="fade">
                                      <p:cBhvr>
                                        <p:cTn id="24" dur="500"/>
                                        <p:tgtEl>
                                          <p:spTgt spid="8">
                                            <p:bg/>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8">
                                            <p:txEl>
                                              <p:pRg st="0" end="0"/>
                                            </p:txEl>
                                          </p:spTgt>
                                        </p:tgtEl>
                                        <p:attrNameLst>
                                          <p:attrName>style.visibility</p:attrName>
                                        </p:attrNameLst>
                                      </p:cBhvr>
                                      <p:to>
                                        <p:strVal val="visible"/>
                                      </p:to>
                                    </p:set>
                                    <p:anim calcmode="lin" valueType="num">
                                      <p:cBhvr>
                                        <p:cTn id="29"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31"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6</a:t>
            </a:fld>
            <a:endParaRPr lang="it-IT" dirty="0"/>
          </a:p>
        </p:txBody>
      </p:sp>
      <p:sp>
        <p:nvSpPr>
          <p:cNvPr id="8" name="Sottotitolo 7"/>
          <p:cNvSpPr>
            <a:spLocks noGrp="1"/>
          </p:cNvSpPr>
          <p:nvPr>
            <p:ph type="subTitle" idx="1"/>
          </p:nvPr>
        </p:nvSpPr>
        <p:spPr>
          <a:xfrm>
            <a:off x="1331640" y="1628800"/>
            <a:ext cx="7406640" cy="1152128"/>
          </a:xfrm>
          <a:solidFill>
            <a:srgbClr val="FFFF00"/>
          </a:solidFill>
          <a:ln w="25400">
            <a:solidFill>
              <a:schemeClr val="accent1"/>
            </a:solidFill>
          </a:ln>
        </p:spPr>
        <p:txBody>
          <a:bodyPr>
            <a:noAutofit/>
          </a:bodyPr>
          <a:lstStyle/>
          <a:p>
            <a:pPr algn="just"/>
            <a:r>
              <a:rPr lang="it-IT" sz="1800" b="1" dirty="0" smtClean="0">
                <a:solidFill>
                  <a:srgbClr val="FF0000"/>
                </a:solidFill>
              </a:rPr>
              <a:t>E ancora: </a:t>
            </a:r>
            <a:r>
              <a:rPr lang="it-IT" sz="1800" dirty="0" smtClean="0"/>
              <a:t>noi, colpevoli di dare ininterrotti esempi negativi (brutta politica, comunque non credibile, corruzione, mafie, scarso senso civico, eccetera), siamo (ancora) in grado di corregge la linea discendente che segnala, a parte fortunate minoranze, una mutazione degenerativa del ciclo sociale? </a:t>
            </a:r>
            <a:endParaRPr lang="it-IT" sz="1800" dirty="0"/>
          </a:p>
        </p:txBody>
      </p:sp>
      <p:sp>
        <p:nvSpPr>
          <p:cNvPr id="9" name="CasellaDiTesto 8"/>
          <p:cNvSpPr txBox="1"/>
          <p:nvPr/>
        </p:nvSpPr>
        <p:spPr>
          <a:xfrm>
            <a:off x="1907704" y="836712"/>
            <a:ext cx="6408712" cy="830997"/>
          </a:xfrm>
          <a:prstGeom prst="rect">
            <a:avLst/>
          </a:prstGeom>
          <a:noFill/>
        </p:spPr>
        <p:txBody>
          <a:bodyPr wrap="square" rtlCol="0">
            <a:spAutoFit/>
          </a:bodyPr>
          <a:lstStyle/>
          <a:p>
            <a:pPr algn="ctr"/>
            <a:r>
              <a:rPr lang="it-IT" sz="2400" b="1" dirty="0" smtClean="0">
                <a:solidFill>
                  <a:srgbClr val="0070C0"/>
                </a:solidFill>
              </a:rPr>
              <a:t>Giovani nella morsa degenerativa </a:t>
            </a:r>
          </a:p>
          <a:p>
            <a:pPr algn="ctr"/>
            <a:r>
              <a:rPr lang="it-IT" sz="2400" b="1" dirty="0" smtClean="0">
                <a:solidFill>
                  <a:srgbClr val="0070C0"/>
                </a:solidFill>
              </a:rPr>
              <a:t>del ciclo sociale</a:t>
            </a:r>
            <a:endParaRPr lang="it-IT" sz="2400" b="1" dirty="0">
              <a:solidFill>
                <a:srgbClr val="0070C0"/>
              </a:solidFill>
            </a:endParaRPr>
          </a:p>
        </p:txBody>
      </p:sp>
      <p:pic>
        <p:nvPicPr>
          <p:cNvPr id="13313" name="Picture 1" descr="C:\Users\Master\Desktop\Raccolta foto\foto PPT\adolescenti\ad16.jpg"/>
          <p:cNvPicPr>
            <a:picLocks noChangeAspect="1" noChangeArrowheads="1"/>
          </p:cNvPicPr>
          <p:nvPr/>
        </p:nvPicPr>
        <p:blipFill>
          <a:blip r:embed="rId2" cstate="print"/>
          <a:srcRect/>
          <a:stretch>
            <a:fillRect/>
          </a:stretch>
        </p:blipFill>
        <p:spPr bwMode="auto">
          <a:xfrm>
            <a:off x="2771800" y="2924944"/>
            <a:ext cx="4392488" cy="3627804"/>
          </a:xfrm>
          <a:prstGeom prst="rect">
            <a:avLst/>
          </a:prstGeom>
          <a:noFill/>
          <a:ln w="25400">
            <a:solidFill>
              <a:schemeClr val="accent1"/>
            </a:solidFill>
          </a:ln>
        </p:spPr>
      </p:pic>
      <p:sp>
        <p:nvSpPr>
          <p:cNvPr id="10" name="Titolo 1"/>
          <p:cNvSpPr>
            <a:spLocks noGrp="1"/>
          </p:cNvSpPr>
          <p:nvPr>
            <p:ph type="ctrTitle"/>
          </p:nvPr>
        </p:nvSpPr>
        <p:spPr>
          <a:xfrm>
            <a:off x="1116013" y="260350"/>
            <a:ext cx="7848600" cy="576263"/>
          </a:xfrm>
        </p:spPr>
        <p:txBody>
          <a:bodyPr>
            <a:noAutofit/>
          </a:bodyPr>
          <a:lstStyle/>
          <a:p>
            <a:pPr algn="ctr" fontAlgn="base"/>
            <a:r>
              <a:rPr lang="it-IT" sz="3600" b="1" dirty="0" smtClean="0">
                <a:solidFill>
                  <a:srgbClr val="FF0000"/>
                </a:solidFill>
              </a:rPr>
              <a:t>Crescere in una società senza padri</a:t>
            </a:r>
            <a:endParaRPr lang="it-IT"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13313"/>
                                        </p:tgtEl>
                                        <p:attrNameLst>
                                          <p:attrName>style.visibility</p:attrName>
                                        </p:attrNameLst>
                                      </p:cBhvr>
                                      <p:to>
                                        <p:strVal val="visible"/>
                                      </p:to>
                                    </p:set>
                                    <p:animEffect transition="in" filter="fade">
                                      <p:cBhvr>
                                        <p:cTn id="13" dur="100"/>
                                        <p:tgtEl>
                                          <p:spTgt spid="13313"/>
                                        </p:tgtEl>
                                      </p:cBhvr>
                                    </p:animEffect>
                                    <p:anim calcmode="lin" valueType="num">
                                      <p:cBhvr>
                                        <p:cTn id="14" dur="400" fill="hold"/>
                                        <p:tgtEl>
                                          <p:spTgt spid="13313"/>
                                        </p:tgtEl>
                                        <p:attrNameLst>
                                          <p:attrName>ppt_x</p:attrName>
                                        </p:attrNameLst>
                                      </p:cBhvr>
                                      <p:tavLst>
                                        <p:tav tm="0">
                                          <p:val>
                                            <p:strVal val="#ppt_x"/>
                                          </p:val>
                                        </p:tav>
                                        <p:tav tm="100000">
                                          <p:val>
                                            <p:strVal val="#ppt_x"/>
                                          </p:val>
                                        </p:tav>
                                      </p:tavLst>
                                    </p:anim>
                                    <p:anim calcmode="lin" valueType="num">
                                      <p:cBhvr>
                                        <p:cTn id="15" dur="400" fill="hold"/>
                                        <p:tgtEl>
                                          <p:spTgt spid="13313"/>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13313"/>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13313"/>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8">
                                            <p:bg/>
                                          </p:spTgt>
                                        </p:tgtEl>
                                        <p:attrNameLst>
                                          <p:attrName>style.visibility</p:attrName>
                                        </p:attrNameLst>
                                      </p:cBhvr>
                                      <p:to>
                                        <p:strVal val="visible"/>
                                      </p:to>
                                    </p:set>
                                    <p:anim calcmode="lin" valueType="num">
                                      <p:cBhvr>
                                        <p:cTn id="22" dur="500" fill="hold"/>
                                        <p:tgtEl>
                                          <p:spTgt spid="8">
                                            <p:bg/>
                                          </p:spTgt>
                                        </p:tgtEl>
                                        <p:attrNameLst>
                                          <p:attrName>ppt_w</p:attrName>
                                        </p:attrNameLst>
                                      </p:cBhvr>
                                      <p:tavLst>
                                        <p:tav tm="0">
                                          <p:val>
                                            <p:fltVal val="0"/>
                                          </p:val>
                                        </p:tav>
                                        <p:tav tm="100000">
                                          <p:val>
                                            <p:strVal val="#ppt_w"/>
                                          </p:val>
                                        </p:tav>
                                      </p:tavLst>
                                    </p:anim>
                                    <p:anim calcmode="lin" valueType="num">
                                      <p:cBhvr>
                                        <p:cTn id="23" dur="500" fill="hold"/>
                                        <p:tgtEl>
                                          <p:spTgt spid="8">
                                            <p:bg/>
                                          </p:spTgt>
                                        </p:tgtEl>
                                        <p:attrNameLst>
                                          <p:attrName>ppt_h</p:attrName>
                                        </p:attrNameLst>
                                      </p:cBhvr>
                                      <p:tavLst>
                                        <p:tav tm="0">
                                          <p:val>
                                            <p:fltVal val="0"/>
                                          </p:val>
                                        </p:tav>
                                        <p:tav tm="100000">
                                          <p:val>
                                            <p:strVal val="#ppt_h"/>
                                          </p:val>
                                        </p:tav>
                                      </p:tavLst>
                                    </p:anim>
                                    <p:animEffect transition="in" filter="fade">
                                      <p:cBhvr>
                                        <p:cTn id="24" dur="500"/>
                                        <p:tgtEl>
                                          <p:spTgt spid="8">
                                            <p:bg/>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8">
                                            <p:txEl>
                                              <p:pRg st="0" end="0"/>
                                            </p:txEl>
                                          </p:spTgt>
                                        </p:tgtEl>
                                        <p:attrNameLst>
                                          <p:attrName>style.visibility</p:attrName>
                                        </p:attrNameLst>
                                      </p:cBhvr>
                                      <p:to>
                                        <p:strVal val="visible"/>
                                      </p:to>
                                    </p:set>
                                    <p:anim calcmode="lin" valueType="num">
                                      <p:cBhvr>
                                        <p:cTn id="29"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31"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7</a:t>
            </a:fld>
            <a:endParaRPr lang="it-IT" dirty="0"/>
          </a:p>
        </p:txBody>
      </p:sp>
      <p:sp>
        <p:nvSpPr>
          <p:cNvPr id="8" name="Sottotitolo 7"/>
          <p:cNvSpPr>
            <a:spLocks noGrp="1"/>
          </p:cNvSpPr>
          <p:nvPr>
            <p:ph type="subTitle" idx="1"/>
          </p:nvPr>
        </p:nvSpPr>
        <p:spPr>
          <a:xfrm>
            <a:off x="1331640" y="1484784"/>
            <a:ext cx="7406640" cy="1512168"/>
          </a:xfrm>
          <a:solidFill>
            <a:srgbClr val="FFFF00"/>
          </a:solidFill>
          <a:ln w="25400">
            <a:solidFill>
              <a:schemeClr val="accent1"/>
            </a:solidFill>
          </a:ln>
        </p:spPr>
        <p:txBody>
          <a:bodyPr>
            <a:noAutofit/>
          </a:bodyPr>
          <a:lstStyle/>
          <a:p>
            <a:pPr algn="just"/>
            <a:r>
              <a:rPr lang="it-IT" sz="1800" b="1" dirty="0" smtClean="0">
                <a:solidFill>
                  <a:srgbClr val="FF0000"/>
                </a:solidFill>
              </a:rPr>
              <a:t>Come dire: </a:t>
            </a:r>
            <a:r>
              <a:rPr lang="it-IT" sz="1800" dirty="0" smtClean="0">
                <a:solidFill>
                  <a:schemeClr val="tx1"/>
                </a:solidFill>
              </a:rPr>
              <a:t>“</a:t>
            </a:r>
            <a:r>
              <a:rPr lang="it-IT" sz="1800" dirty="0" smtClean="0"/>
              <a:t>sui rimedi immaginabili o sperabili, sono così deluso da dichiararmi pressoché incapace di indicare farmaci dell’anima” (V. Andreoli). </a:t>
            </a:r>
          </a:p>
          <a:p>
            <a:pPr algn="just"/>
            <a:r>
              <a:rPr lang="it-IT" sz="1800" b="1" dirty="0" smtClean="0">
                <a:solidFill>
                  <a:srgbClr val="FF0000"/>
                </a:solidFill>
              </a:rPr>
              <a:t>Tuttavia Andreoli non abdica </a:t>
            </a:r>
            <a:r>
              <a:rPr lang="it-IT" sz="1800" dirty="0" smtClean="0"/>
              <a:t>al suo compito di studioso non demolitore e pone l’accento sulla “</a:t>
            </a:r>
            <a:r>
              <a:rPr lang="it-IT" sz="1800" b="1" dirty="0" smtClean="0"/>
              <a:t>follia</a:t>
            </a:r>
            <a:r>
              <a:rPr lang="it-IT" sz="1800" dirty="0" smtClean="0"/>
              <a:t>” di aver messo, da Freud in poi, l’accento sull’Io e non sul Noi.</a:t>
            </a:r>
            <a:endParaRPr lang="it-IT" sz="1800" dirty="0"/>
          </a:p>
        </p:txBody>
      </p:sp>
      <p:sp>
        <p:nvSpPr>
          <p:cNvPr id="9" name="CasellaDiTesto 8"/>
          <p:cNvSpPr txBox="1"/>
          <p:nvPr/>
        </p:nvSpPr>
        <p:spPr>
          <a:xfrm>
            <a:off x="1331640" y="836712"/>
            <a:ext cx="7560840" cy="461665"/>
          </a:xfrm>
          <a:prstGeom prst="rect">
            <a:avLst/>
          </a:prstGeom>
          <a:noFill/>
        </p:spPr>
        <p:txBody>
          <a:bodyPr wrap="square" rtlCol="0">
            <a:spAutoFit/>
          </a:bodyPr>
          <a:lstStyle/>
          <a:p>
            <a:pPr algn="ctr"/>
            <a:r>
              <a:rPr lang="it-IT" sz="2400" b="1" dirty="0" smtClean="0">
                <a:solidFill>
                  <a:srgbClr val="0070C0"/>
                </a:solidFill>
              </a:rPr>
              <a:t>Follia aver messo l’accento sull’Io e non sul Noi</a:t>
            </a:r>
            <a:endParaRPr lang="it-IT" sz="2400" b="1" dirty="0">
              <a:solidFill>
                <a:srgbClr val="0070C0"/>
              </a:solidFill>
            </a:endParaRPr>
          </a:p>
        </p:txBody>
      </p:sp>
      <p:pic>
        <p:nvPicPr>
          <p:cNvPr id="12289" name="Picture 1" descr="C:\Users\Master\Desktop\Raccolta foto\foto PPT\adolescenti\ad41.jpg"/>
          <p:cNvPicPr>
            <a:picLocks noChangeAspect="1" noChangeArrowheads="1"/>
          </p:cNvPicPr>
          <p:nvPr/>
        </p:nvPicPr>
        <p:blipFill>
          <a:blip r:embed="rId2" cstate="print"/>
          <a:srcRect/>
          <a:stretch>
            <a:fillRect/>
          </a:stretch>
        </p:blipFill>
        <p:spPr bwMode="auto">
          <a:xfrm>
            <a:off x="1835696" y="3068960"/>
            <a:ext cx="6497166" cy="3384376"/>
          </a:xfrm>
          <a:prstGeom prst="rect">
            <a:avLst/>
          </a:prstGeom>
          <a:noFill/>
          <a:ln w="25400">
            <a:solidFill>
              <a:schemeClr val="accent1"/>
            </a:solidFill>
          </a:ln>
        </p:spPr>
      </p:pic>
      <p:sp>
        <p:nvSpPr>
          <p:cNvPr id="10" name="Titolo 1"/>
          <p:cNvSpPr>
            <a:spLocks noGrp="1"/>
          </p:cNvSpPr>
          <p:nvPr>
            <p:ph type="ctrTitle"/>
          </p:nvPr>
        </p:nvSpPr>
        <p:spPr>
          <a:xfrm>
            <a:off x="1116013" y="260350"/>
            <a:ext cx="7848600" cy="576263"/>
          </a:xfrm>
        </p:spPr>
        <p:txBody>
          <a:bodyPr>
            <a:noAutofit/>
          </a:bodyPr>
          <a:lstStyle/>
          <a:p>
            <a:pPr algn="ctr" fontAlgn="base"/>
            <a:r>
              <a:rPr lang="it-IT" sz="3600" b="1" dirty="0" smtClean="0">
                <a:solidFill>
                  <a:srgbClr val="FF0000"/>
                </a:solidFill>
              </a:rPr>
              <a:t>Crescere in una società senza padri</a:t>
            </a:r>
            <a:endParaRPr lang="it-IT"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12289"/>
                                        </p:tgtEl>
                                        <p:attrNameLst>
                                          <p:attrName>style.visibility</p:attrName>
                                        </p:attrNameLst>
                                      </p:cBhvr>
                                      <p:to>
                                        <p:strVal val="visible"/>
                                      </p:to>
                                    </p:set>
                                    <p:animEffect transition="in" filter="fade">
                                      <p:cBhvr>
                                        <p:cTn id="13" dur="100"/>
                                        <p:tgtEl>
                                          <p:spTgt spid="12289"/>
                                        </p:tgtEl>
                                      </p:cBhvr>
                                    </p:animEffect>
                                    <p:anim calcmode="lin" valueType="num">
                                      <p:cBhvr>
                                        <p:cTn id="14" dur="400" fill="hold"/>
                                        <p:tgtEl>
                                          <p:spTgt spid="12289"/>
                                        </p:tgtEl>
                                        <p:attrNameLst>
                                          <p:attrName>ppt_x</p:attrName>
                                        </p:attrNameLst>
                                      </p:cBhvr>
                                      <p:tavLst>
                                        <p:tav tm="0">
                                          <p:val>
                                            <p:strVal val="#ppt_x"/>
                                          </p:val>
                                        </p:tav>
                                        <p:tav tm="100000">
                                          <p:val>
                                            <p:strVal val="#ppt_x"/>
                                          </p:val>
                                        </p:tav>
                                      </p:tavLst>
                                    </p:anim>
                                    <p:anim calcmode="lin" valueType="num">
                                      <p:cBhvr>
                                        <p:cTn id="15" dur="400" fill="hold"/>
                                        <p:tgtEl>
                                          <p:spTgt spid="12289"/>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12289"/>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12289"/>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8">
                                            <p:bg/>
                                          </p:spTgt>
                                        </p:tgtEl>
                                        <p:attrNameLst>
                                          <p:attrName>style.visibility</p:attrName>
                                        </p:attrNameLst>
                                      </p:cBhvr>
                                      <p:to>
                                        <p:strVal val="visible"/>
                                      </p:to>
                                    </p:set>
                                    <p:anim calcmode="lin" valueType="num">
                                      <p:cBhvr>
                                        <p:cTn id="22" dur="500" fill="hold"/>
                                        <p:tgtEl>
                                          <p:spTgt spid="8">
                                            <p:bg/>
                                          </p:spTgt>
                                        </p:tgtEl>
                                        <p:attrNameLst>
                                          <p:attrName>ppt_w</p:attrName>
                                        </p:attrNameLst>
                                      </p:cBhvr>
                                      <p:tavLst>
                                        <p:tav tm="0">
                                          <p:val>
                                            <p:fltVal val="0"/>
                                          </p:val>
                                        </p:tav>
                                        <p:tav tm="100000">
                                          <p:val>
                                            <p:strVal val="#ppt_w"/>
                                          </p:val>
                                        </p:tav>
                                      </p:tavLst>
                                    </p:anim>
                                    <p:anim calcmode="lin" valueType="num">
                                      <p:cBhvr>
                                        <p:cTn id="23" dur="500" fill="hold"/>
                                        <p:tgtEl>
                                          <p:spTgt spid="8">
                                            <p:bg/>
                                          </p:spTgt>
                                        </p:tgtEl>
                                        <p:attrNameLst>
                                          <p:attrName>ppt_h</p:attrName>
                                        </p:attrNameLst>
                                      </p:cBhvr>
                                      <p:tavLst>
                                        <p:tav tm="0">
                                          <p:val>
                                            <p:fltVal val="0"/>
                                          </p:val>
                                        </p:tav>
                                        <p:tav tm="100000">
                                          <p:val>
                                            <p:strVal val="#ppt_h"/>
                                          </p:val>
                                        </p:tav>
                                      </p:tavLst>
                                    </p:anim>
                                    <p:animEffect transition="in" filter="fade">
                                      <p:cBhvr>
                                        <p:cTn id="24" dur="500"/>
                                        <p:tgtEl>
                                          <p:spTgt spid="8">
                                            <p:bg/>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8">
                                            <p:txEl>
                                              <p:pRg st="0" end="0"/>
                                            </p:txEl>
                                          </p:spTgt>
                                        </p:tgtEl>
                                        <p:attrNameLst>
                                          <p:attrName>style.visibility</p:attrName>
                                        </p:attrNameLst>
                                      </p:cBhvr>
                                      <p:to>
                                        <p:strVal val="visible"/>
                                      </p:to>
                                    </p:set>
                                    <p:anim calcmode="lin" valueType="num">
                                      <p:cBhvr>
                                        <p:cTn id="29"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31" dur="500"/>
                                        <p:tgtEl>
                                          <p:spTgt spid="8">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8">
                                            <p:txEl>
                                              <p:pRg st="1" end="1"/>
                                            </p:txEl>
                                          </p:spTgt>
                                        </p:tgtEl>
                                        <p:attrNameLst>
                                          <p:attrName>style.visibility</p:attrName>
                                        </p:attrNameLst>
                                      </p:cBhvr>
                                      <p:to>
                                        <p:strVal val="visible"/>
                                      </p:to>
                                    </p:set>
                                    <p:anim calcmode="lin" valueType="num">
                                      <p:cBhvr>
                                        <p:cTn id="36"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37"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38"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8</a:t>
            </a:fld>
            <a:endParaRPr lang="it-IT" dirty="0"/>
          </a:p>
        </p:txBody>
      </p:sp>
      <p:sp>
        <p:nvSpPr>
          <p:cNvPr id="8" name="Sottotitolo 7"/>
          <p:cNvSpPr>
            <a:spLocks noGrp="1"/>
          </p:cNvSpPr>
          <p:nvPr>
            <p:ph type="subTitle" idx="1"/>
          </p:nvPr>
        </p:nvSpPr>
        <p:spPr>
          <a:xfrm>
            <a:off x="1331640" y="1484784"/>
            <a:ext cx="7406640" cy="1656184"/>
          </a:xfrm>
          <a:solidFill>
            <a:srgbClr val="FFFF00"/>
          </a:solidFill>
          <a:ln w="25400">
            <a:solidFill>
              <a:schemeClr val="accent1"/>
            </a:solidFill>
          </a:ln>
        </p:spPr>
        <p:txBody>
          <a:bodyPr>
            <a:noAutofit/>
          </a:bodyPr>
          <a:lstStyle/>
          <a:p>
            <a:pPr algn="just"/>
            <a:r>
              <a:rPr lang="it-IT" sz="1800" b="1" dirty="0" smtClean="0">
                <a:solidFill>
                  <a:srgbClr val="FF0000"/>
                </a:solidFill>
              </a:rPr>
              <a:t>Andreoli si dice convinto </a:t>
            </a:r>
            <a:r>
              <a:rPr lang="it-IT" sz="1800" dirty="0" smtClean="0"/>
              <a:t>che nel campo dell’educazione il cosiddetto «</a:t>
            </a:r>
            <a:r>
              <a:rPr lang="it-IT" sz="1800" b="1" dirty="0" smtClean="0"/>
              <a:t>dominio dell’Io</a:t>
            </a:r>
            <a:r>
              <a:rPr lang="it-IT" sz="1800" dirty="0" smtClean="0"/>
              <a:t>» ha causato «</a:t>
            </a:r>
            <a:r>
              <a:rPr lang="it-IT" sz="1800" b="1" dirty="0" smtClean="0"/>
              <a:t>il conflitto, la figura del nemico, il bisogno del successo, che significa superare l’altro con tutti i mezzi possibili poiché l’altro è diventato l’elemento di confronto e dunque anche di frustrazione per non saperlo non solo emulare, ma superare</a:t>
            </a:r>
            <a:r>
              <a:rPr lang="it-IT" sz="1800" dirty="0" smtClean="0"/>
              <a:t>». </a:t>
            </a:r>
            <a:endParaRPr lang="it-IT" sz="1800" dirty="0"/>
          </a:p>
        </p:txBody>
      </p:sp>
      <p:sp>
        <p:nvSpPr>
          <p:cNvPr id="9" name="CasellaDiTesto 8"/>
          <p:cNvSpPr txBox="1"/>
          <p:nvPr/>
        </p:nvSpPr>
        <p:spPr>
          <a:xfrm>
            <a:off x="1331640" y="836712"/>
            <a:ext cx="7416824" cy="461665"/>
          </a:xfrm>
          <a:prstGeom prst="rect">
            <a:avLst/>
          </a:prstGeom>
          <a:noFill/>
        </p:spPr>
        <p:txBody>
          <a:bodyPr wrap="square" rtlCol="0">
            <a:spAutoFit/>
          </a:bodyPr>
          <a:lstStyle/>
          <a:p>
            <a:pPr algn="ctr"/>
            <a:r>
              <a:rPr lang="it-IT" sz="2400" b="1" dirty="0" smtClean="0">
                <a:solidFill>
                  <a:srgbClr val="0070C0"/>
                </a:solidFill>
              </a:rPr>
              <a:t>Il dominio dell’Io ha causato la figura del nemico</a:t>
            </a:r>
            <a:endParaRPr lang="it-IT" sz="2400" b="1" dirty="0">
              <a:solidFill>
                <a:srgbClr val="0070C0"/>
              </a:solidFill>
            </a:endParaRPr>
          </a:p>
        </p:txBody>
      </p:sp>
      <p:pic>
        <p:nvPicPr>
          <p:cNvPr id="11265" name="Picture 1" descr="C:\Users\Master\Desktop\Raccolta foto\foto PPT\adolescenti\ad31.jpg"/>
          <p:cNvPicPr>
            <a:picLocks noChangeAspect="1" noChangeArrowheads="1"/>
          </p:cNvPicPr>
          <p:nvPr/>
        </p:nvPicPr>
        <p:blipFill>
          <a:blip r:embed="rId2" cstate="print"/>
          <a:srcRect/>
          <a:stretch>
            <a:fillRect/>
          </a:stretch>
        </p:blipFill>
        <p:spPr bwMode="auto">
          <a:xfrm>
            <a:off x="2195736" y="3212976"/>
            <a:ext cx="5786357" cy="3240360"/>
          </a:xfrm>
          <a:prstGeom prst="rect">
            <a:avLst/>
          </a:prstGeom>
          <a:noFill/>
          <a:ln w="25400">
            <a:solidFill>
              <a:schemeClr val="accent1"/>
            </a:solidFill>
          </a:ln>
        </p:spPr>
      </p:pic>
      <p:sp>
        <p:nvSpPr>
          <p:cNvPr id="10" name="Titolo 1"/>
          <p:cNvSpPr>
            <a:spLocks noGrp="1"/>
          </p:cNvSpPr>
          <p:nvPr>
            <p:ph type="ctrTitle"/>
          </p:nvPr>
        </p:nvSpPr>
        <p:spPr>
          <a:xfrm>
            <a:off x="1116013" y="260350"/>
            <a:ext cx="7848600" cy="576263"/>
          </a:xfrm>
        </p:spPr>
        <p:txBody>
          <a:bodyPr>
            <a:noAutofit/>
          </a:bodyPr>
          <a:lstStyle/>
          <a:p>
            <a:pPr algn="ctr" fontAlgn="base"/>
            <a:r>
              <a:rPr lang="it-IT" sz="3600" b="1" dirty="0" smtClean="0">
                <a:solidFill>
                  <a:srgbClr val="FF0000"/>
                </a:solidFill>
              </a:rPr>
              <a:t>Crescere in una società senza padri</a:t>
            </a:r>
            <a:endParaRPr lang="it-IT"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11265"/>
                                        </p:tgtEl>
                                        <p:attrNameLst>
                                          <p:attrName>style.visibility</p:attrName>
                                        </p:attrNameLst>
                                      </p:cBhvr>
                                      <p:to>
                                        <p:strVal val="visible"/>
                                      </p:to>
                                    </p:set>
                                    <p:animEffect transition="in" filter="fade">
                                      <p:cBhvr>
                                        <p:cTn id="13" dur="100"/>
                                        <p:tgtEl>
                                          <p:spTgt spid="11265"/>
                                        </p:tgtEl>
                                      </p:cBhvr>
                                    </p:animEffect>
                                    <p:anim calcmode="lin" valueType="num">
                                      <p:cBhvr>
                                        <p:cTn id="14" dur="400" fill="hold"/>
                                        <p:tgtEl>
                                          <p:spTgt spid="11265"/>
                                        </p:tgtEl>
                                        <p:attrNameLst>
                                          <p:attrName>ppt_x</p:attrName>
                                        </p:attrNameLst>
                                      </p:cBhvr>
                                      <p:tavLst>
                                        <p:tav tm="0">
                                          <p:val>
                                            <p:strVal val="#ppt_x"/>
                                          </p:val>
                                        </p:tav>
                                        <p:tav tm="100000">
                                          <p:val>
                                            <p:strVal val="#ppt_x"/>
                                          </p:val>
                                        </p:tav>
                                      </p:tavLst>
                                    </p:anim>
                                    <p:anim calcmode="lin" valueType="num">
                                      <p:cBhvr>
                                        <p:cTn id="15" dur="400" fill="hold"/>
                                        <p:tgtEl>
                                          <p:spTgt spid="11265"/>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1126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1126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8">
                                            <p:bg/>
                                          </p:spTgt>
                                        </p:tgtEl>
                                        <p:attrNameLst>
                                          <p:attrName>style.visibility</p:attrName>
                                        </p:attrNameLst>
                                      </p:cBhvr>
                                      <p:to>
                                        <p:strVal val="visible"/>
                                      </p:to>
                                    </p:set>
                                    <p:anim calcmode="lin" valueType="num">
                                      <p:cBhvr>
                                        <p:cTn id="22" dur="500" fill="hold"/>
                                        <p:tgtEl>
                                          <p:spTgt spid="8">
                                            <p:bg/>
                                          </p:spTgt>
                                        </p:tgtEl>
                                        <p:attrNameLst>
                                          <p:attrName>ppt_w</p:attrName>
                                        </p:attrNameLst>
                                      </p:cBhvr>
                                      <p:tavLst>
                                        <p:tav tm="0">
                                          <p:val>
                                            <p:fltVal val="0"/>
                                          </p:val>
                                        </p:tav>
                                        <p:tav tm="100000">
                                          <p:val>
                                            <p:strVal val="#ppt_w"/>
                                          </p:val>
                                        </p:tav>
                                      </p:tavLst>
                                    </p:anim>
                                    <p:anim calcmode="lin" valueType="num">
                                      <p:cBhvr>
                                        <p:cTn id="23" dur="500" fill="hold"/>
                                        <p:tgtEl>
                                          <p:spTgt spid="8">
                                            <p:bg/>
                                          </p:spTgt>
                                        </p:tgtEl>
                                        <p:attrNameLst>
                                          <p:attrName>ppt_h</p:attrName>
                                        </p:attrNameLst>
                                      </p:cBhvr>
                                      <p:tavLst>
                                        <p:tav tm="0">
                                          <p:val>
                                            <p:fltVal val="0"/>
                                          </p:val>
                                        </p:tav>
                                        <p:tav tm="100000">
                                          <p:val>
                                            <p:strVal val="#ppt_h"/>
                                          </p:val>
                                        </p:tav>
                                      </p:tavLst>
                                    </p:anim>
                                    <p:animEffect transition="in" filter="fade">
                                      <p:cBhvr>
                                        <p:cTn id="24" dur="500"/>
                                        <p:tgtEl>
                                          <p:spTgt spid="8">
                                            <p:bg/>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8">
                                            <p:txEl>
                                              <p:pRg st="0" end="0"/>
                                            </p:txEl>
                                          </p:spTgt>
                                        </p:tgtEl>
                                        <p:attrNameLst>
                                          <p:attrName>style.visibility</p:attrName>
                                        </p:attrNameLst>
                                      </p:cBhvr>
                                      <p:to>
                                        <p:strVal val="visible"/>
                                      </p:to>
                                    </p:set>
                                    <p:anim calcmode="lin" valueType="num">
                                      <p:cBhvr>
                                        <p:cTn id="29"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31"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data 5"/>
          <p:cNvSpPr>
            <a:spLocks noGrp="1"/>
          </p:cNvSpPr>
          <p:nvPr>
            <p:ph type="dt" sz="half" idx="10"/>
          </p:nvPr>
        </p:nvSpPr>
        <p:spPr/>
        <p:txBody>
          <a:bodyPr/>
          <a:lstStyle/>
          <a:p>
            <a:fld id="{269EC793-B02D-47BC-9106-D063EA7411AF}" type="datetime1">
              <a:rPr lang="it-IT" smtClean="0"/>
              <a:pPr/>
              <a:t>30/03/2020</a:t>
            </a:fld>
            <a:endParaRPr lang="it-IT" dirty="0"/>
          </a:p>
        </p:txBody>
      </p:sp>
      <p:sp>
        <p:nvSpPr>
          <p:cNvPr id="7" name="Segnaposto numero diapositiva 6"/>
          <p:cNvSpPr>
            <a:spLocks noGrp="1"/>
          </p:cNvSpPr>
          <p:nvPr>
            <p:ph type="sldNum" sz="quarter" idx="12"/>
          </p:nvPr>
        </p:nvSpPr>
        <p:spPr/>
        <p:txBody>
          <a:bodyPr/>
          <a:lstStyle/>
          <a:p>
            <a:fld id="{004E9C6C-7183-48E3-B448-19E9C1DD1A8F}" type="slidenum">
              <a:rPr lang="it-IT" smtClean="0"/>
              <a:pPr/>
              <a:t>9</a:t>
            </a:fld>
            <a:endParaRPr lang="it-IT" dirty="0"/>
          </a:p>
        </p:txBody>
      </p:sp>
      <p:sp>
        <p:nvSpPr>
          <p:cNvPr id="8" name="Sottotitolo 7"/>
          <p:cNvSpPr>
            <a:spLocks noGrp="1"/>
          </p:cNvSpPr>
          <p:nvPr>
            <p:ph type="subTitle" idx="1"/>
          </p:nvPr>
        </p:nvSpPr>
        <p:spPr>
          <a:xfrm>
            <a:off x="1331640" y="1484784"/>
            <a:ext cx="7406640" cy="2160240"/>
          </a:xfrm>
          <a:solidFill>
            <a:srgbClr val="FFFF00"/>
          </a:solidFill>
          <a:ln w="25400">
            <a:solidFill>
              <a:schemeClr val="accent1"/>
            </a:solidFill>
          </a:ln>
        </p:spPr>
        <p:txBody>
          <a:bodyPr>
            <a:noAutofit/>
          </a:bodyPr>
          <a:lstStyle/>
          <a:p>
            <a:pPr algn="just"/>
            <a:r>
              <a:rPr lang="it-IT" sz="1800" b="1" dirty="0" smtClean="0">
                <a:solidFill>
                  <a:srgbClr val="FF0000"/>
                </a:solidFill>
              </a:rPr>
              <a:t>Il delirio della psicologia dell’Io </a:t>
            </a:r>
            <a:r>
              <a:rPr lang="it-IT" sz="1800" dirty="0" smtClean="0"/>
              <a:t>ormai domina da più di un secolo, dal 1900, anno della pubblicazione della </a:t>
            </a:r>
            <a:r>
              <a:rPr lang="it-IT" sz="1800" b="1" i="1" dirty="0" smtClean="0"/>
              <a:t>Interpretazione dei sogni</a:t>
            </a:r>
            <a:r>
              <a:rPr lang="it-IT" sz="1800" b="1" dirty="0" smtClean="0"/>
              <a:t> di Freud </a:t>
            </a:r>
            <a:r>
              <a:rPr lang="it-IT" sz="1800" dirty="0" smtClean="0"/>
              <a:t>con cui, almeno </a:t>
            </a:r>
            <a:r>
              <a:rPr lang="it-IT" sz="1800" dirty="0" smtClean="0">
                <a:solidFill>
                  <a:schemeClr val="tx1"/>
                </a:solidFill>
              </a:rPr>
              <a:t>convenzionalmente,</a:t>
            </a:r>
            <a:r>
              <a:rPr lang="it-IT" sz="1800" dirty="0" smtClean="0"/>
              <a:t> si fa nascere la psicoanalisi. </a:t>
            </a:r>
          </a:p>
          <a:p>
            <a:pPr algn="just"/>
            <a:r>
              <a:rPr lang="it-IT" sz="1800" b="1" dirty="0" smtClean="0">
                <a:solidFill>
                  <a:srgbClr val="FF0000"/>
                </a:solidFill>
              </a:rPr>
              <a:t>Una dottrina fondata sull’Io </a:t>
            </a:r>
            <a:r>
              <a:rPr lang="it-IT" sz="1800" dirty="0" smtClean="0">
                <a:solidFill>
                  <a:schemeClr val="tx1"/>
                </a:solidFill>
              </a:rPr>
              <a:t>si basa s</a:t>
            </a:r>
            <a:r>
              <a:rPr lang="it-IT" sz="1800" dirty="0" smtClean="0"/>
              <a:t>ul principio della soddisfazione dei bisogni singoli come via per giungere alla felicità. </a:t>
            </a:r>
          </a:p>
          <a:p>
            <a:pPr algn="just"/>
            <a:r>
              <a:rPr lang="it-IT" sz="1800" b="1" dirty="0" smtClean="0">
                <a:solidFill>
                  <a:srgbClr val="FF0000"/>
                </a:solidFill>
              </a:rPr>
              <a:t>Il morbo dell’Io</a:t>
            </a:r>
            <a:r>
              <a:rPr lang="it-IT" sz="1800" dirty="0" smtClean="0"/>
              <a:t>, come totem o come unico balsamo, «</a:t>
            </a:r>
            <a:r>
              <a:rPr lang="it-IT" sz="1800" b="1" dirty="0" smtClean="0"/>
              <a:t>limita la vita sociale degli esseri umani e la rende violenta</a:t>
            </a:r>
            <a:r>
              <a:rPr lang="it-IT" sz="1800" dirty="0" smtClean="0"/>
              <a:t>» (V. Andreoli).</a:t>
            </a:r>
            <a:endParaRPr lang="it-IT" sz="1800" dirty="0"/>
          </a:p>
        </p:txBody>
      </p:sp>
      <p:sp>
        <p:nvSpPr>
          <p:cNvPr id="9" name="CasellaDiTesto 8"/>
          <p:cNvSpPr txBox="1"/>
          <p:nvPr/>
        </p:nvSpPr>
        <p:spPr>
          <a:xfrm>
            <a:off x="1331640" y="836712"/>
            <a:ext cx="7344816" cy="461665"/>
          </a:xfrm>
          <a:prstGeom prst="rect">
            <a:avLst/>
          </a:prstGeom>
          <a:noFill/>
        </p:spPr>
        <p:txBody>
          <a:bodyPr wrap="square" rtlCol="0">
            <a:spAutoFit/>
          </a:bodyPr>
          <a:lstStyle/>
          <a:p>
            <a:pPr algn="ctr"/>
            <a:r>
              <a:rPr lang="it-IT" sz="2400" b="1" dirty="0" smtClean="0">
                <a:solidFill>
                  <a:srgbClr val="0070C0"/>
                </a:solidFill>
              </a:rPr>
              <a:t>Il morbo dell’Io limita la vita sociale degli uomini</a:t>
            </a:r>
            <a:endParaRPr lang="it-IT" sz="2400" b="1" dirty="0">
              <a:solidFill>
                <a:srgbClr val="0070C0"/>
              </a:solidFill>
            </a:endParaRPr>
          </a:p>
        </p:txBody>
      </p:sp>
      <p:pic>
        <p:nvPicPr>
          <p:cNvPr id="10241" name="Picture 1" descr="C:\Users\Master\Desktop\Raccolta foto\foto PPT\adolescenti\ad48.jpg"/>
          <p:cNvPicPr>
            <a:picLocks noChangeAspect="1" noChangeArrowheads="1"/>
          </p:cNvPicPr>
          <p:nvPr/>
        </p:nvPicPr>
        <p:blipFill>
          <a:blip r:embed="rId2" cstate="print"/>
          <a:srcRect/>
          <a:stretch>
            <a:fillRect/>
          </a:stretch>
        </p:blipFill>
        <p:spPr bwMode="auto">
          <a:xfrm>
            <a:off x="2987824" y="3789040"/>
            <a:ext cx="4032448" cy="2683411"/>
          </a:xfrm>
          <a:prstGeom prst="rect">
            <a:avLst/>
          </a:prstGeom>
          <a:noFill/>
          <a:ln w="25400">
            <a:solidFill>
              <a:schemeClr val="accent1"/>
            </a:solidFill>
          </a:ln>
        </p:spPr>
      </p:pic>
      <p:sp>
        <p:nvSpPr>
          <p:cNvPr id="10" name="Titolo 1"/>
          <p:cNvSpPr>
            <a:spLocks noGrp="1"/>
          </p:cNvSpPr>
          <p:nvPr>
            <p:ph type="ctrTitle"/>
          </p:nvPr>
        </p:nvSpPr>
        <p:spPr>
          <a:xfrm>
            <a:off x="1116013" y="260350"/>
            <a:ext cx="7848600" cy="576263"/>
          </a:xfrm>
        </p:spPr>
        <p:txBody>
          <a:bodyPr>
            <a:noAutofit/>
          </a:bodyPr>
          <a:lstStyle/>
          <a:p>
            <a:pPr algn="ctr" fontAlgn="base"/>
            <a:r>
              <a:rPr lang="it-IT" sz="3600" b="1" dirty="0" smtClean="0">
                <a:solidFill>
                  <a:srgbClr val="FF0000"/>
                </a:solidFill>
              </a:rPr>
              <a:t>Crescere in una società senza padri</a:t>
            </a:r>
            <a:endParaRPr lang="it-IT"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3" presetClass="entr" presetSubtype="0" fill="hold" nodeType="clickEffect">
                                  <p:stCondLst>
                                    <p:cond delay="0"/>
                                  </p:stCondLst>
                                  <p:childTnLst>
                                    <p:set>
                                      <p:cBhvr>
                                        <p:cTn id="12" dur="1" fill="hold">
                                          <p:stCondLst>
                                            <p:cond delay="0"/>
                                          </p:stCondLst>
                                        </p:cTn>
                                        <p:tgtEl>
                                          <p:spTgt spid="10241"/>
                                        </p:tgtEl>
                                        <p:attrNameLst>
                                          <p:attrName>style.visibility</p:attrName>
                                        </p:attrNameLst>
                                      </p:cBhvr>
                                      <p:to>
                                        <p:strVal val="visible"/>
                                      </p:to>
                                    </p:set>
                                    <p:animEffect transition="in" filter="fade">
                                      <p:cBhvr>
                                        <p:cTn id="13" dur="100"/>
                                        <p:tgtEl>
                                          <p:spTgt spid="10241"/>
                                        </p:tgtEl>
                                      </p:cBhvr>
                                    </p:animEffect>
                                    <p:anim calcmode="lin" valueType="num">
                                      <p:cBhvr>
                                        <p:cTn id="14" dur="400" fill="hold"/>
                                        <p:tgtEl>
                                          <p:spTgt spid="10241"/>
                                        </p:tgtEl>
                                        <p:attrNameLst>
                                          <p:attrName>ppt_x</p:attrName>
                                        </p:attrNameLst>
                                      </p:cBhvr>
                                      <p:tavLst>
                                        <p:tav tm="0">
                                          <p:val>
                                            <p:strVal val="#ppt_x"/>
                                          </p:val>
                                        </p:tav>
                                        <p:tav tm="100000">
                                          <p:val>
                                            <p:strVal val="#ppt_x"/>
                                          </p:val>
                                        </p:tav>
                                      </p:tavLst>
                                    </p:anim>
                                    <p:anim calcmode="lin" valueType="num">
                                      <p:cBhvr>
                                        <p:cTn id="15" dur="400" fill="hold"/>
                                        <p:tgtEl>
                                          <p:spTgt spid="10241"/>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10241"/>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10241"/>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 calcmode="lin" valueType="num">
                                      <p:cBhvr>
                                        <p:cTn id="22"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8">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8">
                                            <p:txEl>
                                              <p:pRg st="1" end="1"/>
                                            </p:txEl>
                                          </p:spTgt>
                                        </p:tgtEl>
                                        <p:attrNameLst>
                                          <p:attrName>style.visibility</p:attrName>
                                        </p:attrNameLst>
                                      </p:cBhvr>
                                      <p:to>
                                        <p:strVal val="visible"/>
                                      </p:to>
                                    </p:set>
                                    <p:anim calcmode="lin" valueType="num">
                                      <p:cBhvr>
                                        <p:cTn id="29"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8">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nodeType="clickEffect">
                                  <p:stCondLst>
                                    <p:cond delay="0"/>
                                  </p:stCondLst>
                                  <p:childTnLst>
                                    <p:set>
                                      <p:cBhvr>
                                        <p:cTn id="35" dur="1" fill="hold">
                                          <p:stCondLst>
                                            <p:cond delay="0"/>
                                          </p:stCondLst>
                                        </p:cTn>
                                        <p:tgtEl>
                                          <p:spTgt spid="8">
                                            <p:txEl>
                                              <p:pRg st="2" end="2"/>
                                            </p:txEl>
                                          </p:spTgt>
                                        </p:tgtEl>
                                        <p:attrNameLst>
                                          <p:attrName>style.visibility</p:attrName>
                                        </p:attrNameLst>
                                      </p:cBhvr>
                                      <p:to>
                                        <p:strVal val="visible"/>
                                      </p:to>
                                    </p:set>
                                    <p:anim calcmode="lin" valueType="num">
                                      <p:cBhvr>
                                        <p:cTn id="36"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37"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38"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Solstiz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z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824</TotalTime>
  <Words>2651</Words>
  <Application>Microsoft Office PowerPoint</Application>
  <PresentationFormat>Presentazione su schermo (4:3)</PresentationFormat>
  <Paragraphs>218</Paragraphs>
  <Slides>32</Slides>
  <Notes>0</Notes>
  <HiddenSlides>0</HiddenSlides>
  <MMClips>0</MMClips>
  <ScaleCrop>false</ScaleCrop>
  <HeadingPairs>
    <vt:vector size="4" baseType="variant">
      <vt:variant>
        <vt:lpstr>Tema</vt:lpstr>
      </vt:variant>
      <vt:variant>
        <vt:i4>1</vt:i4>
      </vt:variant>
      <vt:variant>
        <vt:lpstr>Titoli diapositive</vt:lpstr>
      </vt:variant>
      <vt:variant>
        <vt:i4>32</vt:i4>
      </vt:variant>
    </vt:vector>
  </HeadingPairs>
  <TitlesOfParts>
    <vt:vector size="33" baseType="lpstr">
      <vt:lpstr>Solstizio</vt:lpstr>
      <vt:lpstr>Crescere in una società senza padri</vt:lpstr>
      <vt:lpstr>Crescere in una società senza padri</vt:lpstr>
      <vt:lpstr>Crescere in una società senza padri</vt:lpstr>
      <vt:lpstr>Crescere in una società senza padri</vt:lpstr>
      <vt:lpstr>Crescere in una società senza padri</vt:lpstr>
      <vt:lpstr>Crescere in una società senza padri</vt:lpstr>
      <vt:lpstr>Crescere in una società senza padri</vt:lpstr>
      <vt:lpstr>Crescere in una società senza padri</vt:lpstr>
      <vt:lpstr>Crescere in una società senza padri</vt:lpstr>
      <vt:lpstr>Crescere in una società senza padri</vt:lpstr>
      <vt:lpstr>Crescere in una società senza padri</vt:lpstr>
      <vt:lpstr>Crescere in una società senza padri</vt:lpstr>
      <vt:lpstr>Crescere in una società senza padri</vt:lpstr>
      <vt:lpstr>Crescere in una società senza padri</vt:lpstr>
      <vt:lpstr>Crescere in una società senza padri</vt:lpstr>
      <vt:lpstr>Crescere in una società senza padri</vt:lpstr>
      <vt:lpstr>Confrontiamoci</vt:lpstr>
      <vt:lpstr>Padre assente e sviluppo emotivo e cognitivo dei figli</vt:lpstr>
      <vt:lpstr>Padre assente e sviluppo emotivo e cognitivo dei figli</vt:lpstr>
      <vt:lpstr>Padre assente e sviluppo emotivo e cognitivo dei figli</vt:lpstr>
      <vt:lpstr>Padre assente e sviluppo emotivo e cognitivo dei figli</vt:lpstr>
      <vt:lpstr>Padre assente e sviluppo emotivo e cognitivo dei figli</vt:lpstr>
      <vt:lpstr>Padre assente e sviluppo emotivo e cognitivo dei figli</vt:lpstr>
      <vt:lpstr>Padre assente e sviluppo emotivo e cognitivo dei figli</vt:lpstr>
      <vt:lpstr>Padre assente e sviluppo emotivo e cognitivo dei figli</vt:lpstr>
      <vt:lpstr>Padre assente e sviluppo emotivo e cognitivo dei figli</vt:lpstr>
      <vt:lpstr>Padre assente e sviluppo emotivo e cognitivo dei figli</vt:lpstr>
      <vt:lpstr>Padre assente e sviluppo emotivo e cognitivo dei figli</vt:lpstr>
      <vt:lpstr>Padre assente e sviluppo emotivo e cognitivo dei figli</vt:lpstr>
      <vt:lpstr>Padre assente e sviluppo emotivo e cognitivo dei figli</vt:lpstr>
      <vt:lpstr>Padre assente e sviluppo emotivo e cognitivo dei figli</vt:lpstr>
      <vt:lpstr>Confrontiamoci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Società senza padri, padre assente</dc:title>
  <dc:creator>Francesco Cannizzaro</dc:creator>
  <cp:lastModifiedBy>Master</cp:lastModifiedBy>
  <cp:revision>106</cp:revision>
  <dcterms:created xsi:type="dcterms:W3CDTF">2019-05-08T15:49:22Z</dcterms:created>
  <dcterms:modified xsi:type="dcterms:W3CDTF">2020-03-30T15:31:22Z</dcterms:modified>
</cp:coreProperties>
</file>